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handoutMasterIdLst>
    <p:handoutMasterId r:id="rId42"/>
  </p:handoutMasterIdLst>
  <p:sldIdLst>
    <p:sldId id="418" r:id="rId2"/>
    <p:sldId id="376" r:id="rId3"/>
    <p:sldId id="419" r:id="rId4"/>
    <p:sldId id="409" r:id="rId5"/>
    <p:sldId id="420" r:id="rId6"/>
    <p:sldId id="389" r:id="rId7"/>
    <p:sldId id="394" r:id="rId8"/>
    <p:sldId id="382" r:id="rId9"/>
    <p:sldId id="390" r:id="rId10"/>
    <p:sldId id="380" r:id="rId11"/>
    <p:sldId id="378" r:id="rId12"/>
    <p:sldId id="416" r:id="rId13"/>
    <p:sldId id="417" r:id="rId14"/>
    <p:sldId id="411" r:id="rId15"/>
    <p:sldId id="412" r:id="rId16"/>
    <p:sldId id="396" r:id="rId17"/>
    <p:sldId id="325" r:id="rId18"/>
    <p:sldId id="381" r:id="rId19"/>
    <p:sldId id="397" r:id="rId20"/>
    <p:sldId id="398" r:id="rId21"/>
    <p:sldId id="399" r:id="rId22"/>
    <p:sldId id="401" r:id="rId23"/>
    <p:sldId id="402" r:id="rId24"/>
    <p:sldId id="403" r:id="rId25"/>
    <p:sldId id="400" r:id="rId26"/>
    <p:sldId id="383" r:id="rId27"/>
    <p:sldId id="384" r:id="rId28"/>
    <p:sldId id="404" r:id="rId29"/>
    <p:sldId id="405" r:id="rId30"/>
    <p:sldId id="406" r:id="rId31"/>
    <p:sldId id="407" r:id="rId32"/>
    <p:sldId id="385" r:id="rId33"/>
    <p:sldId id="413" r:id="rId34"/>
    <p:sldId id="408" r:id="rId35"/>
    <p:sldId id="421" r:id="rId36"/>
    <p:sldId id="422" r:id="rId37"/>
    <p:sldId id="414" r:id="rId38"/>
    <p:sldId id="410" r:id="rId39"/>
    <p:sldId id="388" r:id="rId40"/>
  </p:sldIdLst>
  <p:sldSz cx="9144000" cy="6858000" type="screen4x3"/>
  <p:notesSz cx="6858000" cy="9144000"/>
  <p:custDataLst>
    <p:tags r:id="rId43"/>
  </p:custDataLst>
  <p:defaultTextStyle>
    <a:defPPr>
      <a:defRPr lang="en-US"/>
    </a:defPPr>
    <a:lvl1pPr algn="l" defTabSz="457200" rtl="0" fontAlgn="base">
      <a:spcBef>
        <a:spcPct val="0"/>
      </a:spcBef>
      <a:spcAft>
        <a:spcPct val="0"/>
      </a:spcAft>
      <a:defRPr kern="1200">
        <a:solidFill>
          <a:schemeClr val="tx1"/>
        </a:solidFill>
        <a:latin typeface="Calibri" pitchFamily="34" charset="0"/>
        <a:ea typeface="+mn-ea"/>
        <a:cs typeface="Arial" charset="0"/>
      </a:defRPr>
    </a:lvl1pPr>
    <a:lvl2pPr marL="457200" algn="l" defTabSz="457200" rtl="0" fontAlgn="base">
      <a:spcBef>
        <a:spcPct val="0"/>
      </a:spcBef>
      <a:spcAft>
        <a:spcPct val="0"/>
      </a:spcAft>
      <a:defRPr kern="1200">
        <a:solidFill>
          <a:schemeClr val="tx1"/>
        </a:solidFill>
        <a:latin typeface="Calibri" pitchFamily="34" charset="0"/>
        <a:ea typeface="+mn-ea"/>
        <a:cs typeface="Arial" charset="0"/>
      </a:defRPr>
    </a:lvl2pPr>
    <a:lvl3pPr marL="914400" algn="l" defTabSz="457200" rtl="0" fontAlgn="base">
      <a:spcBef>
        <a:spcPct val="0"/>
      </a:spcBef>
      <a:spcAft>
        <a:spcPct val="0"/>
      </a:spcAft>
      <a:defRPr kern="1200">
        <a:solidFill>
          <a:schemeClr val="tx1"/>
        </a:solidFill>
        <a:latin typeface="Calibri" pitchFamily="34" charset="0"/>
        <a:ea typeface="+mn-ea"/>
        <a:cs typeface="Arial" charset="0"/>
      </a:defRPr>
    </a:lvl3pPr>
    <a:lvl4pPr marL="1371600" algn="l" defTabSz="457200" rtl="0" fontAlgn="base">
      <a:spcBef>
        <a:spcPct val="0"/>
      </a:spcBef>
      <a:spcAft>
        <a:spcPct val="0"/>
      </a:spcAft>
      <a:defRPr kern="1200">
        <a:solidFill>
          <a:schemeClr val="tx1"/>
        </a:solidFill>
        <a:latin typeface="Calibri" pitchFamily="34" charset="0"/>
        <a:ea typeface="+mn-ea"/>
        <a:cs typeface="Arial" charset="0"/>
      </a:defRPr>
    </a:lvl4pPr>
    <a:lvl5pPr marL="1828800" algn="l" defTabSz="457200"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3969">
          <p15:clr>
            <a:srgbClr val="A4A3A4"/>
          </p15:clr>
        </p15:guide>
        <p15:guide id="2" orient="horz" pos="3006">
          <p15:clr>
            <a:srgbClr val="A4A3A4"/>
          </p15:clr>
        </p15:guide>
        <p15:guide id="3" orient="horz" pos="3486">
          <p15:clr>
            <a:srgbClr val="A4A3A4"/>
          </p15:clr>
        </p15:guide>
        <p15:guide id="4" pos="19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2B9650"/>
    <a:srgbClr val="EC6302"/>
    <a:srgbClr val="3F3F39"/>
    <a:srgbClr val="23593E"/>
    <a:srgbClr val="416795"/>
    <a:srgbClr val="23A3AD"/>
    <a:srgbClr val="CC9123"/>
    <a:srgbClr val="3B58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69892" autoAdjust="0"/>
  </p:normalViewPr>
  <p:slideViewPr>
    <p:cSldViewPr snapToGrid="0" snapToObjects="1">
      <p:cViewPr varScale="1">
        <p:scale>
          <a:sx n="42" d="100"/>
          <a:sy n="42" d="100"/>
        </p:scale>
        <p:origin x="1086" y="54"/>
      </p:cViewPr>
      <p:guideLst>
        <p:guide orient="horz" pos="3969"/>
        <p:guide orient="horz" pos="3006"/>
        <p:guide orient="horz" pos="3486"/>
        <p:guide pos="197"/>
      </p:guideLst>
    </p:cSldViewPr>
  </p:slid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7143013-EB6A-4C52-84F5-63A074F65A85}" type="datetimeFigureOut">
              <a:rPr lang="en-US"/>
              <a:pPr>
                <a:defRPr/>
              </a:pPr>
              <a:t>7/14/2014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80F40D2-BAF3-4367-8B3A-C69704CACADF}" type="slidenum">
              <a:rPr lang="en-US"/>
              <a:pPr>
                <a:defRPr/>
              </a:pPr>
              <a:t>‹#›</a:t>
            </a:fld>
            <a:endParaRPr lang="en-US"/>
          </a:p>
        </p:txBody>
      </p:sp>
    </p:spTree>
    <p:extLst>
      <p:ext uri="{BB962C8B-B14F-4D97-AF65-F5344CB8AC3E}">
        <p14:creationId xmlns:p14="http://schemas.microsoft.com/office/powerpoint/2010/main" val="38863293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B64A935-3141-49E8-8AB4-ECDDD7F3EA61}" type="datetimeFigureOut">
              <a:rPr lang="en-US"/>
              <a:pPr>
                <a:defRPr/>
              </a:pPr>
              <a:t>7/14/2014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78AAD90-9445-4680-B6D7-1E359E763EEA}" type="slidenum">
              <a:rPr lang="en-US"/>
              <a:pPr>
                <a:defRPr/>
              </a:pPr>
              <a:t>‹#›</a:t>
            </a:fld>
            <a:endParaRPr lang="en-US"/>
          </a:p>
        </p:txBody>
      </p:sp>
    </p:spTree>
    <p:extLst>
      <p:ext uri="{BB962C8B-B14F-4D97-AF65-F5344CB8AC3E}">
        <p14:creationId xmlns:p14="http://schemas.microsoft.com/office/powerpoint/2010/main" val="37808354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Prior to session:</a:t>
            </a:r>
          </a:p>
          <a:p>
            <a:pPr marL="171450" indent="-171450">
              <a:buFont typeface="Arial" panose="020B0604020202020204" pitchFamily="34" charset="0"/>
              <a:buChar char="•"/>
            </a:pPr>
            <a:r>
              <a:rPr lang="en-US" dirty="0" smtClean="0"/>
              <a:t>Arrange seating prior to the session so</a:t>
            </a:r>
            <a:r>
              <a:rPr lang="en-US" baseline="0" dirty="0" smtClean="0"/>
              <a:t> that there are four groups or at least one group that will be assigned to explore each of the four Tools in the Toolkit.  Assign each group a number: 1, 2, 3, 4 (See slide 12)</a:t>
            </a:r>
            <a:endParaRPr lang="en-US" dirty="0" smtClean="0"/>
          </a:p>
          <a:p>
            <a:pPr marL="171450" indent="-171450">
              <a:buFont typeface="Arial" panose="020B0604020202020204" pitchFamily="34" charset="0"/>
              <a:buChar char="•"/>
            </a:pPr>
            <a:r>
              <a:rPr lang="en-US" dirty="0" smtClean="0"/>
              <a:t>Number the</a:t>
            </a:r>
            <a:r>
              <a:rPr lang="en-US" baseline="0" dirty="0" smtClean="0"/>
              <a:t> bound Toolkit </a:t>
            </a:r>
            <a:r>
              <a:rPr lang="en-US" dirty="0" smtClean="0"/>
              <a:t>books to easily track how</a:t>
            </a:r>
            <a:r>
              <a:rPr lang="en-US" baseline="0" dirty="0" smtClean="0"/>
              <a:t> many you distribute and collect.  Be sure to remind the participants you will need the books back at the end of the session.</a:t>
            </a:r>
            <a:endParaRPr lang="en-US" dirty="0" smtClean="0"/>
          </a:p>
          <a:p>
            <a:pPr marL="171450" indent="-171450">
              <a:buFont typeface="Arial" panose="020B0604020202020204" pitchFamily="34" charset="0"/>
              <a:buChar char="•"/>
            </a:pPr>
            <a:r>
              <a:rPr lang="en-US" dirty="0" smtClean="0"/>
              <a:t>To help participants easily locate each of the four tools, place tabs (sticky notes) in the bond</a:t>
            </a:r>
            <a:r>
              <a:rPr lang="en-US" baseline="0" dirty="0" smtClean="0"/>
              <a:t> Toolkit </a:t>
            </a:r>
            <a:r>
              <a:rPr lang="en-US" dirty="0" smtClean="0"/>
              <a:t>books to mark the following sections:</a:t>
            </a:r>
          </a:p>
          <a:p>
            <a:pPr marL="628650" lvl="1" indent="-171450">
              <a:buFont typeface="Arial" panose="020B0604020202020204" pitchFamily="34" charset="0"/>
              <a:buChar char="•"/>
            </a:pPr>
            <a:r>
              <a:rPr lang="en-US" dirty="0" smtClean="0"/>
              <a:t>Instructional</a:t>
            </a:r>
            <a:r>
              <a:rPr lang="en-US" baseline="0" dirty="0" smtClean="0"/>
              <a:t> Materials Evaluation Tool (IMET)</a:t>
            </a:r>
          </a:p>
          <a:p>
            <a:pPr marL="628650" lvl="1" indent="-171450">
              <a:buFont typeface="Arial" panose="020B0604020202020204" pitchFamily="34" charset="0"/>
              <a:buChar char="•"/>
            </a:pPr>
            <a:r>
              <a:rPr lang="en-US" baseline="0" dirty="0" err="1" smtClean="0"/>
              <a:t>EQuip</a:t>
            </a:r>
            <a:r>
              <a:rPr lang="en-US" baseline="0" dirty="0" smtClean="0"/>
              <a:t> Rubric for Lessons and Units</a:t>
            </a:r>
          </a:p>
          <a:p>
            <a:pPr marL="628650" lvl="1" indent="-171450">
              <a:buFont typeface="Arial" panose="020B0604020202020204" pitchFamily="34" charset="0"/>
              <a:buChar char="•"/>
            </a:pPr>
            <a:r>
              <a:rPr lang="en-US" baseline="0" dirty="0" smtClean="0"/>
              <a:t>Assessment Evaluation Tool (AET)</a:t>
            </a:r>
          </a:p>
          <a:p>
            <a:pPr marL="628650" lvl="1" indent="-171450">
              <a:buFont typeface="Arial" panose="020B0604020202020204" pitchFamily="34" charset="0"/>
              <a:buChar char="•"/>
            </a:pPr>
            <a:r>
              <a:rPr lang="en-US" baseline="0" dirty="0" smtClean="0"/>
              <a:t>Assessment Passage and Item Quality Criteria Checklist</a:t>
            </a:r>
            <a:endParaRPr lang="en-US" dirty="0" smtClean="0"/>
          </a:p>
          <a:p>
            <a:pPr marL="171450" indent="-171450">
              <a:buFont typeface="Arial" panose="020B0604020202020204" pitchFamily="34" charset="0"/>
              <a:buChar char="•"/>
            </a:pPr>
            <a:r>
              <a:rPr lang="en-US" dirty="0" smtClean="0"/>
              <a:t>Record on the board or on chart paper: the color of the tab</a:t>
            </a:r>
          </a:p>
          <a:p>
            <a:pPr marL="171450" indent="-171450">
              <a:buFont typeface="Arial" panose="020B0604020202020204" pitchFamily="34" charset="0"/>
              <a:buChar char="•"/>
            </a:pPr>
            <a:r>
              <a:rPr lang="en-US" dirty="0" smtClean="0"/>
              <a:t>Post the Toolkit</a:t>
            </a:r>
            <a:r>
              <a:rPr lang="en-US" baseline="0" dirty="0" smtClean="0"/>
              <a:t> URL for reference during the entire presentation:  </a:t>
            </a:r>
            <a:r>
              <a:rPr lang="en-US" dirty="0" smtClean="0"/>
              <a:t>achieve.org</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a:t>
            </a:fld>
            <a:endParaRPr lang="en-US"/>
          </a:p>
        </p:txBody>
      </p:sp>
    </p:spTree>
    <p:extLst>
      <p:ext uri="{BB962C8B-B14F-4D97-AF65-F5344CB8AC3E}">
        <p14:creationId xmlns:p14="http://schemas.microsoft.com/office/powerpoint/2010/main" val="1215019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Besides</a:t>
            </a:r>
            <a:r>
              <a:rPr lang="en-US" baseline="0" dirty="0" smtClean="0"/>
              <a:t> the Publisher’s Criteria, there are essentially four tools for evaluating alignment geared towards district and school level use:  the IMET, </a:t>
            </a:r>
            <a:r>
              <a:rPr lang="en-US" baseline="0" dirty="0" err="1" smtClean="0"/>
              <a:t>EQuIP</a:t>
            </a:r>
            <a:r>
              <a:rPr lang="en-US" baseline="0" dirty="0" smtClean="0"/>
              <a:t>, AET and Assessment Passage and Item Quality Criteria Checklist.  Note the different purposes for each tool.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11</a:t>
            </a:fld>
            <a:endParaRPr lang="en-US"/>
          </a:p>
        </p:txBody>
      </p:sp>
    </p:spTree>
    <p:extLst>
      <p:ext uri="{BB962C8B-B14F-4D97-AF65-F5344CB8AC3E}">
        <p14:creationId xmlns:p14="http://schemas.microsoft.com/office/powerpoint/2010/main" val="4012587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Say:</a:t>
            </a:r>
          </a:p>
          <a:p>
            <a:endParaRPr lang="en-US" dirty="0" smtClean="0"/>
          </a:p>
          <a:p>
            <a:r>
              <a:rPr lang="en-US" dirty="0" smtClean="0"/>
              <a:t>“Now is</a:t>
            </a:r>
            <a:r>
              <a:rPr lang="en-US" baseline="0" dirty="0" smtClean="0"/>
              <a:t> our opportunity to explore each tool in the Toolkit via our Toolkit Scavenger Hunt.  This activity will allow you to examine in detail what each tool looks like, its essential components, connections to the shifts and intended uses.”</a:t>
            </a:r>
          </a:p>
          <a:p>
            <a:endParaRPr lang="en-US" baseline="0" dirty="0" smtClean="0"/>
          </a:p>
          <a:p>
            <a:r>
              <a:rPr lang="en-US" baseline="0" dirty="0" smtClean="0"/>
              <a:t>Clarify that each group will explore the Tool that corresponds to their assigned number:  1, 2, 3, or 4.</a:t>
            </a:r>
          </a:p>
          <a:p>
            <a:endParaRPr lang="en-US" baseline="0" dirty="0" smtClean="0"/>
          </a:p>
          <a:p>
            <a:r>
              <a:rPr lang="en-US" baseline="0" dirty="0" smtClean="0"/>
              <a:t>“Please review the Tool your group as been assigned.  As a group, list the characteristics of your assigned tool for both ELA and Math.”</a:t>
            </a:r>
          </a:p>
          <a:p>
            <a:endParaRPr lang="en-US" baseline="0" dirty="0" smtClean="0"/>
          </a:p>
          <a:p>
            <a:r>
              <a:rPr lang="en-US" baseline="0" dirty="0" smtClean="0"/>
              <a:t>Give 10 minutes for groups to work on poster.  See the following slide for an example of how to organize the information in a T-Chart and “Think About” questions.</a:t>
            </a:r>
          </a:p>
          <a:p>
            <a:endParaRPr lang="en-US" baseline="0" dirty="0" smtClean="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12</a:t>
            </a:fld>
            <a:endParaRPr lang="en-US"/>
          </a:p>
        </p:txBody>
      </p:sp>
    </p:spTree>
    <p:extLst>
      <p:ext uri="{BB962C8B-B14F-4D97-AF65-F5344CB8AC3E}">
        <p14:creationId xmlns:p14="http://schemas.microsoft.com/office/powerpoint/2010/main" val="3992521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Once in your groups, please have one  review the Tool identified on your poster.  As a group, list the characteristics of your assigned tool for both ELA and Math.”</a:t>
            </a:r>
          </a:p>
          <a:p>
            <a:endParaRPr lang="en-US" baseline="0" dirty="0" smtClean="0"/>
          </a:p>
          <a:p>
            <a:r>
              <a:rPr lang="en-US" baseline="0" dirty="0" smtClean="0"/>
              <a:t>Give 10 minutes for groups to work on poster.</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13</a:t>
            </a:fld>
            <a:endParaRPr lang="en-US"/>
          </a:p>
        </p:txBody>
      </p:sp>
    </p:spTree>
    <p:extLst>
      <p:ext uri="{BB962C8B-B14F-4D97-AF65-F5344CB8AC3E}">
        <p14:creationId xmlns:p14="http://schemas.microsoft.com/office/powerpoint/2010/main" val="3992521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 1:  </a:t>
            </a:r>
            <a:r>
              <a:rPr lang="en-US" baseline="0" dirty="0" smtClean="0"/>
              <a:t>Now take 10 minutes to go on a gallery walk to learn more about each tool in the Toolkit.  Use the information on the charts to complete #1 on “ Toolkit Scavenger Hunt.”  You can focus on either ELA or Math similarities.  After  10 minutes:  Participants can return to their seats.  Ask participants to share out whole group the similarities they noticed in the tools’ structure.  </a:t>
            </a:r>
          </a:p>
          <a:p>
            <a:endParaRPr lang="en-US" baseline="0" dirty="0" smtClean="0"/>
          </a:p>
          <a:p>
            <a:r>
              <a:rPr lang="en-US" baseline="0" dirty="0" smtClean="0"/>
              <a:t>Option 2:  Have one representative from each group summarize the main points.  Ask the audience to listen with the purpose of identifying similarities among the Tools.</a:t>
            </a:r>
          </a:p>
          <a:p>
            <a:endParaRPr lang="en-US" baseline="0" dirty="0" smtClean="0"/>
          </a:p>
          <a:p>
            <a:r>
              <a:rPr lang="en-US" baseline="0" dirty="0" smtClean="0"/>
              <a:t>Possible Similarities:</a:t>
            </a:r>
          </a:p>
          <a:p>
            <a:pPr marL="171450" indent="-171450">
              <a:buFont typeface="Arial" panose="020B0604020202020204" pitchFamily="34" charset="0"/>
              <a:buChar char="•"/>
            </a:pPr>
            <a:r>
              <a:rPr lang="en-US" baseline="0" dirty="0" smtClean="0"/>
              <a:t>Non-negotiable criteria are listed</a:t>
            </a:r>
          </a:p>
          <a:p>
            <a:pPr marL="171450" indent="-171450">
              <a:buFont typeface="Arial" panose="020B0604020202020204" pitchFamily="34" charset="0"/>
              <a:buChar char="•"/>
            </a:pPr>
            <a:r>
              <a:rPr lang="en-US" baseline="0" dirty="0" smtClean="0"/>
              <a:t>Criteria appears in a hierarchy – If non-negotiable items are not met, the evaluation is discontinued as the item is not aligned.</a:t>
            </a:r>
          </a:p>
          <a:p>
            <a:pPr marL="171450" indent="-171450">
              <a:buFont typeface="Arial" panose="020B0604020202020204" pitchFamily="34" charset="0"/>
              <a:buChar char="•"/>
            </a:pPr>
            <a:r>
              <a:rPr lang="en-US" baseline="0" dirty="0" smtClean="0"/>
              <a:t>In Reading/LA, grades K-2 Tools are listed separately from grades 3-5 and 6-12 OR grades 3-12 </a:t>
            </a:r>
          </a:p>
          <a:p>
            <a:pPr marL="171450" indent="-171450">
              <a:buFont typeface="Arial" panose="020B0604020202020204" pitchFamily="34" charset="0"/>
              <a:buChar char="•"/>
            </a:pPr>
            <a:r>
              <a:rPr lang="en-US" baseline="0" dirty="0" smtClean="0"/>
              <a:t>Grades K-2 are excluded from the AET and Criteria Checklists</a:t>
            </a:r>
          </a:p>
          <a:p>
            <a:pPr marL="171450" indent="-171450">
              <a:buFont typeface="Arial" panose="020B0604020202020204" pitchFamily="34" charset="0"/>
              <a:buChar char="•"/>
            </a:pPr>
            <a:r>
              <a:rPr lang="en-US" baseline="0" dirty="0" smtClean="0"/>
              <a:t>Indicators or Metrics accompanied by a rubric, true-false statements, and/or Yes-No statements are used to evaluate.</a:t>
            </a:r>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NOTE:  Slides 16-32 are optional.  Participants will likely touch on key points presented in the slides, if they use the “Think About” questions as a guide.  These slides only need to be addressed, if participants do not discover and present the ideas themselves.</a:t>
            </a:r>
          </a:p>
          <a:p>
            <a:endParaRPr lang="en-US" baseline="0" dirty="0" smtClean="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14</a:t>
            </a:fld>
            <a:endParaRPr lang="en-US"/>
          </a:p>
        </p:txBody>
      </p:sp>
    </p:spTree>
    <p:extLst>
      <p:ext uri="{BB962C8B-B14F-4D97-AF65-F5344CB8AC3E}">
        <p14:creationId xmlns:p14="http://schemas.microsoft.com/office/powerpoint/2010/main" val="3992521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Allow groups 5 minutes to discuss and 2 minutes to discuss.  Have each group share out one idea.</a:t>
            </a:r>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15</a:t>
            </a:fld>
            <a:endParaRPr lang="en-US"/>
          </a:p>
        </p:txBody>
      </p:sp>
    </p:spTree>
    <p:extLst>
      <p:ext uri="{BB962C8B-B14F-4D97-AF65-F5344CB8AC3E}">
        <p14:creationId xmlns:p14="http://schemas.microsoft.com/office/powerpoint/2010/main" val="3992521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50" name="Shape 685"/>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9" tIns="91399" rIns="91399" bIns="91399" numCol="1" anchor="ctr" anchorCtr="0" compatLnSpc="1">
            <a:prstTxWarp prst="textNoShape">
              <a:avLst/>
            </a:prstTxWarp>
          </a:bodyPr>
          <a:lstStyle/>
          <a:p>
            <a:pPr defTabSz="896938">
              <a:spcBef>
                <a:spcPct val="0"/>
              </a:spcBef>
            </a:pPr>
            <a:endParaRPr lang="en-US" altLang="en-US" dirty="0" smtClean="0"/>
          </a:p>
          <a:p>
            <a:pPr defTabSz="896938">
              <a:spcBef>
                <a:spcPct val="0"/>
              </a:spcBef>
            </a:pPr>
            <a:r>
              <a:rPr lang="en-US" altLang="en-US" b="1" dirty="0" smtClean="0"/>
              <a:t>OPTIONAL AS NEEDED</a:t>
            </a:r>
          </a:p>
          <a:p>
            <a:pPr defTabSz="896938">
              <a:spcBef>
                <a:spcPct val="0"/>
              </a:spcBef>
            </a:pPr>
            <a:endParaRPr lang="en-US" altLang="en-US" dirty="0" smtClean="0"/>
          </a:p>
          <a:p>
            <a:pPr defTabSz="896938">
              <a:spcBef>
                <a:spcPct val="0"/>
              </a:spcBef>
            </a:pPr>
            <a:r>
              <a:rPr lang="en-US" altLang="en-US" dirty="0" smtClean="0"/>
              <a:t>All tools are designed around the Publishers’ Criteria and structured in two sections:</a:t>
            </a:r>
          </a:p>
          <a:p>
            <a:pPr marL="609600" lvl="1" indent="-161925" defTabSz="896938">
              <a:spcBef>
                <a:spcPct val="0"/>
              </a:spcBef>
              <a:buFontTx/>
              <a:buChar char="•"/>
            </a:pPr>
            <a:r>
              <a:rPr lang="en-US" altLang="en-US" dirty="0" smtClean="0"/>
              <a:t>Non-negotiable criteria: Materials must meet ALL of the non-negotiable criteria at each grade or course to be aligned to the CCSSM and to be considered further. If any one of the non-</a:t>
            </a:r>
            <a:r>
              <a:rPr lang="en-US" altLang="en-US" dirty="0" err="1" smtClean="0"/>
              <a:t>negotiables</a:t>
            </a:r>
            <a:r>
              <a:rPr lang="en-US" altLang="en-US" dirty="0" smtClean="0"/>
              <a:t> is not met, the materials should not be considered aligned. In fact, it is fair to say that once one non-negotiable criterion is not met, the review of the instructional or assessment materials may stop. The materials are not aligned to the Common Core and cannot be used with the Common Core State Standards.</a:t>
            </a:r>
          </a:p>
          <a:p>
            <a:pPr marL="609600" lvl="1" indent="-161925" defTabSz="896938">
              <a:spcBef>
                <a:spcPct val="0"/>
              </a:spcBef>
              <a:buFontTx/>
              <a:buChar char="•"/>
            </a:pPr>
            <a:r>
              <a:rPr lang="en-US" altLang="en-US" dirty="0" smtClean="0"/>
              <a:t>Alignment criteria and indicators of quality: These criteria are scored differently from the other criteria. A higher score indicates that the materials are better aligned. </a:t>
            </a:r>
            <a:endParaRPr lang="en-US" altLang="en-US" dirty="0" smtClean="0">
              <a:sym typeface="Calibri" pitchFamily="34" charset="0"/>
            </a:endParaRPr>
          </a:p>
          <a:p>
            <a:pPr defTabSz="896938">
              <a:spcBef>
                <a:spcPct val="0"/>
              </a:spcBef>
            </a:pPr>
            <a:endParaRPr lang="en-US" altLang="en-US" dirty="0" smtClean="0"/>
          </a:p>
        </p:txBody>
      </p:sp>
      <p:sp>
        <p:nvSpPr>
          <p:cNvPr id="53251" name="Shape 686"/>
          <p:cNvSpPr>
            <a:spLocks noGrp="1" noRot="1" noChangeAspect="1" noTextEdit="1"/>
          </p:cNvSpPr>
          <p:nvPr>
            <p:ph type="sldImg" idx="2"/>
          </p:nvPr>
        </p:nvSpPr>
        <p:spPr bwMode="auto">
          <a:xfrm>
            <a:off x="1143000" y="684213"/>
            <a:ext cx="4572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53252" name="Slide Number Placeholder 1"/>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9D9F0EB-945D-4A5F-89A3-67435422A86E}"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5582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2813">
              <a:spcBef>
                <a:spcPct val="0"/>
              </a:spcBef>
            </a:pPr>
            <a:endParaRPr lang="en-US" altLang="en-US" dirty="0" smtClean="0"/>
          </a:p>
          <a:p>
            <a:pPr defTabSz="896938">
              <a:spcBef>
                <a:spcPct val="0"/>
              </a:spcBef>
            </a:pPr>
            <a:endParaRPr lang="en-US" altLang="en-US" dirty="0" smtClean="0"/>
          </a:p>
          <a:p>
            <a:pPr defTabSz="896938">
              <a:spcBef>
                <a:spcPct val="0"/>
              </a:spcBef>
            </a:pPr>
            <a:r>
              <a:rPr lang="en-US" altLang="en-US" b="1" dirty="0" smtClean="0"/>
              <a:t>OPTIONAL AS NEEDED</a:t>
            </a:r>
          </a:p>
          <a:p>
            <a:pPr defTabSz="912813">
              <a:spcBef>
                <a:spcPct val="0"/>
              </a:spcBef>
            </a:pPr>
            <a:endParaRPr lang="en-US" altLang="en-US" dirty="0" smtClean="0"/>
          </a:p>
          <a:p>
            <a:pPr defTabSz="912813">
              <a:spcBef>
                <a:spcPct val="0"/>
              </a:spcBef>
            </a:pPr>
            <a:endParaRPr lang="en-US" altLang="en-US" dirty="0" smtClean="0"/>
          </a:p>
          <a:p>
            <a:pPr defTabSz="912813">
              <a:spcBef>
                <a:spcPct val="0"/>
              </a:spcBef>
            </a:pPr>
            <a:r>
              <a:rPr lang="en-US" altLang="en-US" dirty="0" smtClean="0"/>
              <a:t>You can see here that the IMET includes specific criteria that are non-negotiable.  Next to each non-negotiable, there are specific metrics that will help you to determine if a specific a resource meets that non-negotiable criteria.  Finally, at the bottom right of each non-negotiable, there is a section for you to make notes and to determine whether the resource meets the non-negotiable criteria.  We will examine the IMET in much for detail shortly.  In this session, we will focus on the K-8 IMET.  Please note that the HS IMET is now available as well.</a:t>
            </a:r>
          </a:p>
          <a:p>
            <a:pPr defTabSz="912813">
              <a:spcBef>
                <a:spcPct val="0"/>
              </a:spcBef>
            </a:pPr>
            <a:endParaRPr lang="en-US" altLang="en-US" dirty="0" smtClean="0"/>
          </a:p>
          <a:p>
            <a:pPr defTabSz="912813">
              <a:spcBef>
                <a:spcPct val="0"/>
              </a:spcBef>
            </a:pPr>
            <a:r>
              <a:rPr lang="en-US" altLang="en-US" b="1" dirty="0" smtClean="0"/>
              <a:t>Background Information</a:t>
            </a:r>
          </a:p>
          <a:p>
            <a:pPr defTabSz="912813">
              <a:spcBef>
                <a:spcPct val="0"/>
              </a:spcBef>
            </a:pPr>
            <a:r>
              <a:rPr lang="en-US" altLang="en-US" dirty="0" smtClean="0"/>
              <a:t>Current versions of the K-8 and HS IMET may be accessed at: http://achievethecore.org/page/783/instructional-materials-evaluation-tool-imet </a:t>
            </a:r>
          </a:p>
          <a:p>
            <a:pPr defTabSz="912813">
              <a:spcBef>
                <a:spcPct val="0"/>
              </a:spcBef>
            </a:pPr>
            <a:endParaRPr lang="en-US" altLang="en-US" dirty="0" smtClean="0"/>
          </a:p>
        </p:txBody>
      </p:sp>
      <p:sp>
        <p:nvSpPr>
          <p:cNvPr id="52228"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CBB67DD-AB33-476A-BC79-F92879345D6C}"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532611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r>
              <a:rPr lang="en-US" dirty="0" smtClean="0"/>
              <a:t>For mathematics,</a:t>
            </a:r>
            <a:r>
              <a:rPr lang="en-US" baseline="0" dirty="0" smtClean="0"/>
              <a:t> there are four non-</a:t>
            </a:r>
            <a:r>
              <a:rPr lang="en-US" baseline="0" dirty="0" err="1" smtClean="0"/>
              <a:t>negotiables</a:t>
            </a:r>
            <a:r>
              <a:rPr lang="en-US" baseline="0" dirty="0" smtClean="0"/>
              <a:t>.  All non-</a:t>
            </a:r>
            <a:r>
              <a:rPr lang="en-US" baseline="0" dirty="0" err="1" smtClean="0"/>
              <a:t>negotiables</a:t>
            </a:r>
            <a:r>
              <a:rPr lang="en-US" baseline="0" dirty="0" smtClean="0"/>
              <a:t> are scored as either Yes or No for meeting the criteria.  All of these criteria must be met for the materials to be aligned to the CCSS.</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18</a:t>
            </a:fld>
            <a:endParaRPr lang="en-US"/>
          </a:p>
        </p:txBody>
      </p:sp>
    </p:spTree>
    <p:extLst>
      <p:ext uri="{BB962C8B-B14F-4D97-AF65-F5344CB8AC3E}">
        <p14:creationId xmlns:p14="http://schemas.microsoft.com/office/powerpoint/2010/main" val="649635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r>
              <a:rPr lang="en-US" dirty="0" smtClean="0"/>
              <a:t>Cluster Level Designation:</a:t>
            </a:r>
          </a:p>
          <a:p>
            <a:r>
              <a:rPr lang="en-US" dirty="0" smtClean="0"/>
              <a:t>Major</a:t>
            </a:r>
            <a:r>
              <a:rPr lang="en-US" baseline="0" dirty="0" smtClean="0"/>
              <a:t> Cluster</a:t>
            </a:r>
          </a:p>
          <a:p>
            <a:r>
              <a:rPr lang="en-US" baseline="0" dirty="0" smtClean="0"/>
              <a:t>Additional</a:t>
            </a:r>
          </a:p>
          <a:p>
            <a:r>
              <a:rPr lang="en-US" baseline="0" dirty="0" smtClean="0"/>
              <a:t>Spiraling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19</a:t>
            </a:fld>
            <a:endParaRPr lang="en-US"/>
          </a:p>
        </p:txBody>
      </p:sp>
    </p:spTree>
    <p:extLst>
      <p:ext uri="{BB962C8B-B14F-4D97-AF65-F5344CB8AC3E}">
        <p14:creationId xmlns:p14="http://schemas.microsoft.com/office/powerpoint/2010/main" val="3134162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endParaRPr lang="en-US" dirty="0" smtClean="0"/>
          </a:p>
          <a:p>
            <a:r>
              <a:rPr lang="en-US" dirty="0" smtClean="0"/>
              <a:t>Point out these interesting</a:t>
            </a:r>
            <a:r>
              <a:rPr lang="en-US" baseline="0" dirty="0" smtClean="0"/>
              <a:t> changes in content by grade level that usually cause the greatest shock.  Emphasize that these grade level foci do not preclude these topics being introduced or explored at an earlier grade; they are just not the major focus until this grade level.</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20</a:t>
            </a:fld>
            <a:endParaRPr lang="en-US"/>
          </a:p>
        </p:txBody>
      </p:sp>
    </p:spTree>
    <p:extLst>
      <p:ext uri="{BB962C8B-B14F-4D97-AF65-F5344CB8AC3E}">
        <p14:creationId xmlns:p14="http://schemas.microsoft.com/office/powerpoint/2010/main" val="327581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This session was</a:t>
            </a:r>
            <a:r>
              <a:rPr lang="en-US" altLang="en-US" baseline="0" dirty="0" smtClean="0"/>
              <a:t> developed through a collaboration between the Maryland State Department of Education and Student Achievement Partners.  Share with participants a brief overview of </a:t>
            </a:r>
            <a:r>
              <a:rPr lang="en-US" altLang="en-US" dirty="0" smtClean="0"/>
              <a:t>Student Achievement</a:t>
            </a:r>
            <a:r>
              <a:rPr lang="en-US" altLang="en-US" baseline="0" dirty="0" smtClean="0"/>
              <a:t> Partners (SAP):</a:t>
            </a:r>
          </a:p>
          <a:p>
            <a:pPr>
              <a:spcBef>
                <a:spcPct val="0"/>
              </a:spcBef>
            </a:pPr>
            <a:r>
              <a:rPr lang="en-US" altLang="en-US" dirty="0" smtClean="0"/>
              <a:t>SAP is a nonprofit organization founded by three of the contributing authors of the Common Core State Standards</a:t>
            </a:r>
          </a:p>
          <a:p>
            <a:pPr>
              <a:spcBef>
                <a:spcPct val="0"/>
              </a:spcBef>
            </a:pPr>
            <a:r>
              <a:rPr lang="en-US" altLang="en-US" dirty="0" smtClean="0"/>
              <a:t>Mission: </a:t>
            </a:r>
            <a:r>
              <a:rPr lang="en-US" altLang="en-US" baseline="0" dirty="0" smtClean="0"/>
              <a:t> </a:t>
            </a:r>
            <a:r>
              <a:rPr lang="en-US" altLang="en-US" dirty="0" smtClean="0"/>
              <a:t>Student Achievement Partners is devoted to accelerating student achievement by supporting effective and innovative implementation of the CCSS.</a:t>
            </a:r>
          </a:p>
          <a:p>
            <a:pPr>
              <a:spcBef>
                <a:spcPct val="0"/>
              </a:spcBef>
            </a:pPr>
            <a:r>
              <a:rPr lang="en-US" altLang="en-US" dirty="0" smtClean="0"/>
              <a:t>Introduce yourself and ask</a:t>
            </a:r>
            <a:r>
              <a:rPr lang="en-US" altLang="en-US" baseline="0" dirty="0" smtClean="0"/>
              <a:t> for a show of hands for: elementary teachers, middle school teachers, high school teacher, and administrators.  This will give you an idea of who is in the room.  </a:t>
            </a:r>
            <a:endParaRPr lang="en-US" altLang="en-US" dirty="0" smtClean="0"/>
          </a:p>
          <a:p>
            <a:pPr>
              <a:spcBef>
                <a:spcPct val="0"/>
              </a:spcBef>
            </a:pPr>
            <a:endParaRPr lang="en-US" altLang="en-US" dirty="0"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8BBE91B-3470-4BCA-85F7-299A8BAEC88C}" type="slidenum">
              <a:rPr lang="en-US" altLang="en-US">
                <a:solidFill>
                  <a:srgbClr val="000000"/>
                </a:solidFill>
              </a:rPr>
              <a:pPr fontAlgn="base">
                <a:spcBef>
                  <a:spcPct val="0"/>
                </a:spcBef>
                <a:spcAft>
                  <a:spcPct val="0"/>
                </a:spcAft>
              </a:pPr>
              <a:t>2</a:t>
            </a:fld>
            <a:endParaRPr lang="en-US" altLang="en-US">
              <a:solidFill>
                <a:srgbClr val="000000"/>
              </a:solidFill>
            </a:endParaRPr>
          </a:p>
        </p:txBody>
      </p:sp>
    </p:spTree>
    <p:extLst>
      <p:ext uri="{BB962C8B-B14F-4D97-AF65-F5344CB8AC3E}">
        <p14:creationId xmlns:p14="http://schemas.microsoft.com/office/powerpoint/2010/main" val="25554565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endParaRPr lang="en-US" dirty="0" smtClean="0"/>
          </a:p>
          <a:p>
            <a:r>
              <a:rPr lang="en-US" dirty="0" smtClean="0"/>
              <a:t>All four items must be marked “true” for the non-negotiable</a:t>
            </a:r>
            <a:r>
              <a:rPr lang="en-US" baseline="0" dirty="0" smtClean="0"/>
              <a:t> to be true.</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21</a:t>
            </a:fld>
            <a:endParaRPr lang="en-US"/>
          </a:p>
        </p:txBody>
      </p:sp>
    </p:spTree>
    <p:extLst>
      <p:ext uri="{BB962C8B-B14F-4D97-AF65-F5344CB8AC3E}">
        <p14:creationId xmlns:p14="http://schemas.microsoft.com/office/powerpoint/2010/main" val="4211655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22</a:t>
            </a:fld>
            <a:endParaRPr lang="en-US"/>
          </a:p>
        </p:txBody>
      </p:sp>
    </p:spTree>
    <p:extLst>
      <p:ext uri="{BB962C8B-B14F-4D97-AF65-F5344CB8AC3E}">
        <p14:creationId xmlns:p14="http://schemas.microsoft.com/office/powerpoint/2010/main" val="1602931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23</a:t>
            </a:fld>
            <a:endParaRPr lang="en-US"/>
          </a:p>
        </p:txBody>
      </p:sp>
    </p:spTree>
    <p:extLst>
      <p:ext uri="{BB962C8B-B14F-4D97-AF65-F5344CB8AC3E}">
        <p14:creationId xmlns:p14="http://schemas.microsoft.com/office/powerpoint/2010/main" val="33113154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24</a:t>
            </a:fld>
            <a:endParaRPr lang="en-US"/>
          </a:p>
        </p:txBody>
      </p:sp>
    </p:spTree>
    <p:extLst>
      <p:ext uri="{BB962C8B-B14F-4D97-AF65-F5344CB8AC3E}">
        <p14:creationId xmlns:p14="http://schemas.microsoft.com/office/powerpoint/2010/main" val="39421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endParaRPr lang="en-US" dirty="0" smtClean="0"/>
          </a:p>
          <a:p>
            <a:r>
              <a:rPr lang="en-US" dirty="0" smtClean="0"/>
              <a:t>Mathematical</a:t>
            </a:r>
            <a:r>
              <a:rPr lang="en-US" baseline="0" dirty="0" smtClean="0"/>
              <a:t> practices:</a:t>
            </a:r>
          </a:p>
          <a:p>
            <a:r>
              <a:rPr lang="en-US" baseline="0" dirty="0" smtClean="0"/>
              <a:t>Make sense of problems and persevere in solving them.</a:t>
            </a:r>
          </a:p>
          <a:p>
            <a:r>
              <a:rPr lang="en-US" baseline="0" dirty="0" smtClean="0"/>
              <a:t>Reason abstractly and quantitatively.</a:t>
            </a:r>
          </a:p>
          <a:p>
            <a:r>
              <a:rPr lang="en-US" baseline="0" dirty="0" smtClean="0"/>
              <a:t>Construct viable arguments and critique the reasoning of others.</a:t>
            </a:r>
          </a:p>
          <a:p>
            <a:r>
              <a:rPr lang="en-US" baseline="0" dirty="0" smtClean="0"/>
              <a:t>Model with mathematics.</a:t>
            </a:r>
          </a:p>
          <a:p>
            <a:r>
              <a:rPr lang="en-US" baseline="0" dirty="0" smtClean="0"/>
              <a:t>Use appropriate tools strategically.</a:t>
            </a:r>
          </a:p>
          <a:p>
            <a:r>
              <a:rPr lang="en-US" baseline="0" dirty="0" smtClean="0"/>
              <a:t>Attend to precision.</a:t>
            </a:r>
          </a:p>
          <a:p>
            <a:r>
              <a:rPr lang="en-US" baseline="0" dirty="0" smtClean="0"/>
              <a:t>Look for and make use of structure. [patterns]</a:t>
            </a:r>
          </a:p>
          <a:p>
            <a:r>
              <a:rPr lang="en-US" baseline="0" dirty="0" smtClean="0"/>
              <a:t>Look for and express regularity in repeated reasoning.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25</a:t>
            </a:fld>
            <a:endParaRPr lang="en-US"/>
          </a:p>
        </p:txBody>
      </p:sp>
    </p:spTree>
    <p:extLst>
      <p:ext uri="{BB962C8B-B14F-4D97-AF65-F5344CB8AC3E}">
        <p14:creationId xmlns:p14="http://schemas.microsoft.com/office/powerpoint/2010/main" val="35076938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endParaRPr lang="en-US" dirty="0" smtClean="0"/>
          </a:p>
          <a:p>
            <a:r>
              <a:rPr lang="en-US" dirty="0" smtClean="0"/>
              <a:t>Materials</a:t>
            </a:r>
            <a:r>
              <a:rPr lang="en-US" baseline="0" dirty="0" smtClean="0"/>
              <a:t> must meet all four non-negotiable criteria to be aligned to the CCSS and to continue to the evaluation in this section.  The minimum score points are determined by individual districts.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26</a:t>
            </a:fld>
            <a:endParaRPr lang="en-US"/>
          </a:p>
        </p:txBody>
      </p:sp>
    </p:spTree>
    <p:extLst>
      <p:ext uri="{BB962C8B-B14F-4D97-AF65-F5344CB8AC3E}">
        <p14:creationId xmlns:p14="http://schemas.microsoft.com/office/powerpoint/2010/main" val="2654071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27</a:t>
            </a:fld>
            <a:endParaRPr lang="en-US"/>
          </a:p>
        </p:txBody>
      </p:sp>
    </p:spTree>
    <p:extLst>
      <p:ext uri="{BB962C8B-B14F-4D97-AF65-F5344CB8AC3E}">
        <p14:creationId xmlns:p14="http://schemas.microsoft.com/office/powerpoint/2010/main" val="6058485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defTabSz="896938">
              <a:spcBef>
                <a:spcPct val="0"/>
              </a:spcBef>
            </a:pPr>
            <a:endParaRPr lang="en-US" altLang="en-US" dirty="0" smtClean="0"/>
          </a:p>
          <a:p>
            <a:pPr defTabSz="896938">
              <a:spcBef>
                <a:spcPct val="0"/>
              </a:spcBef>
            </a:pPr>
            <a:r>
              <a:rPr lang="en-US" altLang="en-US" b="1" dirty="0" smtClean="0"/>
              <a:t>OPTIONAL AS NEEDED</a:t>
            </a:r>
          </a:p>
          <a:p>
            <a:endParaRPr lang="en-US" dirty="0" smtClean="0"/>
          </a:p>
          <a:p>
            <a:endParaRPr lang="en-US" dirty="0" smtClean="0"/>
          </a:p>
          <a:p>
            <a:r>
              <a:rPr lang="en-US" dirty="0" smtClean="0"/>
              <a:t>Text</a:t>
            </a:r>
            <a:r>
              <a:rPr lang="en-US" baseline="0" dirty="0" smtClean="0"/>
              <a:t> Complexity</a:t>
            </a:r>
          </a:p>
          <a:p>
            <a:r>
              <a:rPr lang="en-US" baseline="0" dirty="0" smtClean="0"/>
              <a:t>Quantitative vs. Qualitative</a:t>
            </a:r>
          </a:p>
          <a:p>
            <a:r>
              <a:rPr lang="en-US" baseline="0" dirty="0" smtClean="0"/>
              <a:t>Quantitative:  Flesch-Kincaid; ATOS; The </a:t>
            </a:r>
            <a:r>
              <a:rPr lang="en-US" baseline="0" dirty="0" err="1" smtClean="0"/>
              <a:t>Lexile</a:t>
            </a:r>
            <a:r>
              <a:rPr lang="en-US" baseline="0" dirty="0" smtClean="0"/>
              <a:t> Framework.  Online services to analyze text.</a:t>
            </a:r>
          </a:p>
          <a:p>
            <a:r>
              <a:rPr lang="en-US" baseline="0" dirty="0" smtClean="0"/>
              <a:t>Qualitative:  Measures Rubric—Text Structure, Language Features, Purpose, Knowledge Demands </a:t>
            </a:r>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28</a:t>
            </a:fld>
            <a:endParaRPr lang="en-US"/>
          </a:p>
        </p:txBody>
      </p:sp>
    </p:spTree>
    <p:extLst>
      <p:ext uri="{BB962C8B-B14F-4D97-AF65-F5344CB8AC3E}">
        <p14:creationId xmlns:p14="http://schemas.microsoft.com/office/powerpoint/2010/main" val="27254070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29</a:t>
            </a:fld>
            <a:endParaRPr lang="en-US"/>
          </a:p>
        </p:txBody>
      </p:sp>
    </p:spTree>
    <p:extLst>
      <p:ext uri="{BB962C8B-B14F-4D97-AF65-F5344CB8AC3E}">
        <p14:creationId xmlns:p14="http://schemas.microsoft.com/office/powerpoint/2010/main" val="34413284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30</a:t>
            </a:fld>
            <a:endParaRPr lang="en-US"/>
          </a:p>
        </p:txBody>
      </p:sp>
    </p:spTree>
    <p:extLst>
      <p:ext uri="{BB962C8B-B14F-4D97-AF65-F5344CB8AC3E}">
        <p14:creationId xmlns:p14="http://schemas.microsoft.com/office/powerpoint/2010/main" val="1080103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Objectives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4</a:t>
            </a:fld>
            <a:endParaRPr lang="en-US"/>
          </a:p>
        </p:txBody>
      </p:sp>
    </p:spTree>
    <p:extLst>
      <p:ext uri="{BB962C8B-B14F-4D97-AF65-F5344CB8AC3E}">
        <p14:creationId xmlns:p14="http://schemas.microsoft.com/office/powerpoint/2010/main" val="34145946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31</a:t>
            </a:fld>
            <a:endParaRPr lang="en-US"/>
          </a:p>
        </p:txBody>
      </p:sp>
    </p:spTree>
    <p:extLst>
      <p:ext uri="{BB962C8B-B14F-4D97-AF65-F5344CB8AC3E}">
        <p14:creationId xmlns:p14="http://schemas.microsoft.com/office/powerpoint/2010/main" val="2233951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6938">
              <a:spcBef>
                <a:spcPct val="0"/>
              </a:spcBef>
            </a:pPr>
            <a:endParaRPr lang="en-US" altLang="en-US" dirty="0" smtClean="0"/>
          </a:p>
          <a:p>
            <a:pPr defTabSz="896938">
              <a:spcBef>
                <a:spcPct val="0"/>
              </a:spcBef>
            </a:pPr>
            <a:r>
              <a:rPr lang="en-US" altLang="en-US" b="1" dirty="0" smtClean="0"/>
              <a:t>OPTIONAL AS NEEDED</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32</a:t>
            </a:fld>
            <a:endParaRPr lang="en-US"/>
          </a:p>
        </p:txBody>
      </p:sp>
    </p:spTree>
    <p:extLst>
      <p:ext uri="{BB962C8B-B14F-4D97-AF65-F5344CB8AC3E}">
        <p14:creationId xmlns:p14="http://schemas.microsoft.com/office/powerpoint/2010/main" val="17837096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 to take the cards out of the envelope in </a:t>
            </a:r>
            <a:r>
              <a:rPr lang="en-US" baseline="0" dirty="0" smtClean="0"/>
              <a:t>the back cover of the Toolkit.  Say, “ I am going to read the scenarios from #3 on </a:t>
            </a:r>
            <a:r>
              <a:rPr lang="en-US" i="1" baseline="0" dirty="0" smtClean="0"/>
              <a:t>Toolkit Scavenger Hunt.</a:t>
            </a:r>
            <a:r>
              <a:rPr lang="en-US" i="0" baseline="0" dirty="0" smtClean="0"/>
              <a:t>  Please hold up the tool  card that matches each scenario.”  Read each scenario and give a few seconds for the participants to decide which tool would be used in each scenario. Confirm the correct answer after each scenario.  Ask participants to return cards to envelopes in the Toolkits.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33</a:t>
            </a:fld>
            <a:endParaRPr lang="en-US"/>
          </a:p>
        </p:txBody>
      </p:sp>
    </p:spTree>
    <p:extLst>
      <p:ext uri="{BB962C8B-B14F-4D97-AF65-F5344CB8AC3E}">
        <p14:creationId xmlns:p14="http://schemas.microsoft.com/office/powerpoint/2010/main" val="40125874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34</a:t>
            </a:fld>
            <a:endParaRPr lang="en-US"/>
          </a:p>
        </p:txBody>
      </p:sp>
    </p:spTree>
    <p:extLst>
      <p:ext uri="{BB962C8B-B14F-4D97-AF65-F5344CB8AC3E}">
        <p14:creationId xmlns:p14="http://schemas.microsoft.com/office/powerpoint/2010/main" val="22973211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35</a:t>
            </a:fld>
            <a:endParaRPr lang="en-US"/>
          </a:p>
        </p:txBody>
      </p:sp>
    </p:spTree>
    <p:extLst>
      <p:ext uri="{BB962C8B-B14F-4D97-AF65-F5344CB8AC3E}">
        <p14:creationId xmlns:p14="http://schemas.microsoft.com/office/powerpoint/2010/main" val="13600079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Say, “Now that you’ve had the chance to look through the various tools in the </a:t>
            </a:r>
            <a:r>
              <a:rPr lang="en-US" sz="1200" i="1" kern="1200" dirty="0" smtClean="0">
                <a:solidFill>
                  <a:schemeClr val="tx1"/>
                </a:solidFill>
                <a:latin typeface="+mn-lt"/>
                <a:ea typeface="+mn-ea"/>
                <a:cs typeface="+mn-cs"/>
              </a:rPr>
              <a:t>Toolkit</a:t>
            </a:r>
            <a:r>
              <a:rPr lang="en-US" sz="1200" kern="1200" dirty="0" smtClean="0">
                <a:solidFill>
                  <a:schemeClr val="tx1"/>
                </a:solidFill>
                <a:latin typeface="+mn-lt"/>
                <a:ea typeface="+mn-ea"/>
                <a:cs typeface="+mn-cs"/>
              </a:rPr>
              <a:t> and to examine one tool (the IMET) in more depth, you can start to think about which tool or tools may be most helpful to you in what you are task to do on a daily basis.”  </a:t>
            </a:r>
          </a:p>
          <a:p>
            <a:pPr lvl="0"/>
            <a:r>
              <a:rPr lang="en-US" sz="1200" kern="1200" dirty="0" smtClean="0">
                <a:solidFill>
                  <a:schemeClr val="tx1"/>
                </a:solidFill>
                <a:latin typeface="+mn-lt"/>
                <a:ea typeface="+mn-ea"/>
                <a:cs typeface="+mn-cs"/>
              </a:rPr>
              <a:t>Ask participants to flip their Treasure Hunt sheets over to the </a:t>
            </a:r>
            <a:r>
              <a:rPr lang="en-US" sz="1200" i="1" kern="1200" dirty="0" smtClean="0">
                <a:solidFill>
                  <a:schemeClr val="tx1"/>
                </a:solidFill>
                <a:latin typeface="+mn-lt"/>
                <a:ea typeface="+mn-ea"/>
                <a:cs typeface="+mn-cs"/>
              </a:rPr>
              <a:t>“Putting the Toolkit into Practice”</a:t>
            </a:r>
            <a:r>
              <a:rPr lang="en-US" sz="1200" kern="1200" dirty="0" smtClean="0">
                <a:solidFill>
                  <a:schemeClr val="tx1"/>
                </a:solidFill>
                <a:latin typeface="+mn-lt"/>
                <a:ea typeface="+mn-ea"/>
                <a:cs typeface="+mn-cs"/>
              </a:rPr>
              <a:t> side.  Direct them to take 10 minutes to think about a challenge they have with ensuring that something is aligned to the CCSS or the MCCRS and complete the planning sheet.  They may work separately or with a shoulder partner.</a:t>
            </a:r>
          </a:p>
          <a:p>
            <a:r>
              <a:rPr lang="en-US" sz="1200" kern="1200" dirty="0" smtClean="0">
                <a:solidFill>
                  <a:schemeClr val="tx1"/>
                </a:solidFill>
                <a:latin typeface="+mn-lt"/>
                <a:ea typeface="+mn-ea"/>
                <a:cs typeface="+mn-cs"/>
              </a:rPr>
              <a:t>At the end of the task, take five minutes to ask for one or two volunteers to talk about what their challenges are, which tools they think will be helpful and how they plan on using those tools to meet their challenges.</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36</a:t>
            </a:fld>
            <a:endParaRPr lang="en-US"/>
          </a:p>
        </p:txBody>
      </p:sp>
    </p:spTree>
    <p:extLst>
      <p:ext uri="{BB962C8B-B14F-4D97-AF65-F5344CB8AC3E}">
        <p14:creationId xmlns:p14="http://schemas.microsoft.com/office/powerpoint/2010/main" val="40821595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participants the Student</a:t>
            </a:r>
            <a:r>
              <a:rPr lang="en-US" baseline="0" dirty="0" smtClean="0"/>
              <a:t> Achievement Partners’ Website:  achievethecore.org and where they go to download the Toolkit.  The three red rings indicate possible ways to access the Toolkit.  Remind participants that the newest, most teacher-friendly version of the Toolkit is being released in August so they should check back then to download their own versions.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37</a:t>
            </a:fld>
            <a:endParaRPr lang="en-US"/>
          </a:p>
        </p:txBody>
      </p:sp>
    </p:spTree>
    <p:extLst>
      <p:ext uri="{BB962C8B-B14F-4D97-AF65-F5344CB8AC3E}">
        <p14:creationId xmlns:p14="http://schemas.microsoft.com/office/powerpoint/2010/main" val="40411085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ending, ask participants to revisit the session I CAN statements and reflect on their new learning.  With a shoulder partner, ask them to self-assess as to how well they think they can do each statement now.  You may wish to do a quick show of hands for each response type to get a feeling of the comfort level.  This will help focus attention during subsequent sessions.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38</a:t>
            </a:fld>
            <a:endParaRPr lang="en-US"/>
          </a:p>
        </p:txBody>
      </p:sp>
    </p:spTree>
    <p:extLst>
      <p:ext uri="{BB962C8B-B14F-4D97-AF65-F5344CB8AC3E}">
        <p14:creationId xmlns:p14="http://schemas.microsoft.com/office/powerpoint/2010/main" val="35140432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39</a:t>
            </a:fld>
            <a:endParaRPr lang="en-US"/>
          </a:p>
        </p:txBody>
      </p:sp>
    </p:spTree>
    <p:extLst>
      <p:ext uri="{BB962C8B-B14F-4D97-AF65-F5344CB8AC3E}">
        <p14:creationId xmlns:p14="http://schemas.microsoft.com/office/powerpoint/2010/main" val="2290158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at the date on the sample copy of the Toolkit</a:t>
            </a:r>
            <a:r>
              <a:rPr lang="en-US" baseline="0" dirty="0" smtClean="0"/>
              <a:t> is March 2014.  Student Achievement Partners will be revising the Toolkit again in August 2014.  You will be shown where you can download the most recent version at the end of this session today.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5</a:t>
            </a:fld>
            <a:endParaRPr lang="en-US"/>
          </a:p>
        </p:txBody>
      </p:sp>
    </p:spTree>
    <p:extLst>
      <p:ext uri="{BB962C8B-B14F-4D97-AF65-F5344CB8AC3E}">
        <p14:creationId xmlns:p14="http://schemas.microsoft.com/office/powerpoint/2010/main" val="2155344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6</a:t>
            </a:fld>
            <a:endParaRPr lang="en-US"/>
          </a:p>
        </p:txBody>
      </p:sp>
    </p:spTree>
    <p:extLst>
      <p:ext uri="{BB962C8B-B14F-4D97-AF65-F5344CB8AC3E}">
        <p14:creationId xmlns:p14="http://schemas.microsoft.com/office/powerpoint/2010/main" val="2305572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Allow 4</a:t>
            </a:r>
            <a:r>
              <a:rPr lang="en-US" baseline="0" dirty="0" smtClean="0"/>
              <a:t> minutes for participants to read pages II-1. Tell participants to find a</a:t>
            </a:r>
            <a:r>
              <a:rPr lang="en-US" dirty="0" smtClean="0"/>
              <a:t> shoulder</a:t>
            </a:r>
            <a:r>
              <a:rPr lang="en-US" baseline="0" dirty="0" smtClean="0"/>
              <a:t> partner, and quickly summarize two important ideas from the reading.  Allow 2 minutes for partner processing, and then ask groups to share one idea they found important from the reading.  </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7</a:t>
            </a:fld>
            <a:endParaRPr lang="en-US"/>
          </a:p>
        </p:txBody>
      </p:sp>
    </p:spTree>
    <p:extLst>
      <p:ext uri="{BB962C8B-B14F-4D97-AF65-F5344CB8AC3E}">
        <p14:creationId xmlns:p14="http://schemas.microsoft.com/office/powerpoint/2010/main" val="1517680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 So you read in</a:t>
            </a:r>
            <a:r>
              <a:rPr lang="en-US" baseline="0" dirty="0" smtClean="0"/>
              <a:t> the introduction briefly about h</a:t>
            </a:r>
            <a:r>
              <a:rPr lang="en-US" dirty="0" smtClean="0"/>
              <a:t>ow these tools came</a:t>
            </a:r>
            <a:r>
              <a:rPr lang="en-US" baseline="0" dirty="0" smtClean="0"/>
              <a:t> about.  </a:t>
            </a:r>
            <a:r>
              <a:rPr lang="en-US" dirty="0" smtClean="0"/>
              <a:t>Important to note that these are not new expectations.  They are applications of the same expectations/criteria.  </a:t>
            </a:r>
          </a:p>
          <a:p>
            <a:r>
              <a:rPr lang="en-US" dirty="0" smtClean="0"/>
              <a:t>The marketplace is driven by consumer needs and demands.  To change the quality of the products, we must first educate the publisher as to what quality is but, really more importantly, we must ensure that the buyers demand quality.  The quality indicators as they</a:t>
            </a:r>
            <a:r>
              <a:rPr lang="en-US" baseline="0" dirty="0" smtClean="0"/>
              <a:t> </a:t>
            </a:r>
            <a:r>
              <a:rPr lang="en-US" dirty="0" smtClean="0"/>
              <a:t>pertain to the demands of the Common Core are outlined in the Publishers’ Criteria.</a:t>
            </a:r>
          </a:p>
          <a:p>
            <a:endParaRPr lang="en-US" dirty="0" smtClean="0"/>
          </a:p>
          <a:p>
            <a:r>
              <a:rPr lang="en-US" dirty="0" smtClean="0"/>
              <a:t>From the Publishers’ Criteria, other tools were developed such as the </a:t>
            </a:r>
            <a:r>
              <a:rPr lang="en-US" dirty="0" err="1" smtClean="0"/>
              <a:t>EQuIP</a:t>
            </a:r>
            <a:r>
              <a:rPr lang="en-US" dirty="0" smtClean="0"/>
              <a:t> and the IMET, which you will explore and learn more about very soon.</a:t>
            </a:r>
          </a:p>
          <a:p>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8</a:t>
            </a:fld>
            <a:endParaRPr lang="en-US"/>
          </a:p>
        </p:txBody>
      </p:sp>
    </p:spTree>
    <p:extLst>
      <p:ext uri="{BB962C8B-B14F-4D97-AF65-F5344CB8AC3E}">
        <p14:creationId xmlns:p14="http://schemas.microsoft.com/office/powerpoint/2010/main" val="794571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transition to the Maryland College and Career-Ready</a:t>
            </a:r>
            <a:r>
              <a:rPr lang="en-US" baseline="0" dirty="0" smtClean="0"/>
              <a:t> Standards and as most of the nation wrestles with the rigor of the Common Core State Standards, we are now in the process of examining existing and new materials for their “alignment” to the Common Core—making sure they match the expectations.  This is different from creating materials or designing learning opportunities using the CCSS—using them from scratch means these tools are standards-based, which is much more desirable than anything that may simply be “aligned.”  However, we recognize that teachers and schools can not replace all resources with standards-based materials.  Also, there are not many standard-based resources created yet.  Some publishers may claim that their materials are standards-based, but that is not always the case.  This has left teachers and schools asking how they can assure that their instructional materials are standards-based or at least standards-aligned.  </a:t>
            </a:r>
          </a:p>
          <a:p>
            <a:endParaRPr lang="en-US" baseline="0" dirty="0" smtClean="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9</a:t>
            </a:fld>
            <a:endParaRPr lang="en-US"/>
          </a:p>
        </p:txBody>
      </p:sp>
    </p:spTree>
    <p:extLst>
      <p:ext uri="{BB962C8B-B14F-4D97-AF65-F5344CB8AC3E}">
        <p14:creationId xmlns:p14="http://schemas.microsoft.com/office/powerpoint/2010/main" val="1300067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for</a:t>
            </a:r>
            <a:r>
              <a:rPr lang="en-US" baseline="0" dirty="0" smtClean="0"/>
              <a:t> the tools to be useful, the person looking at the alignment of instructional or assessment materials needs to have a deep understanding of the shifts in ELA/Literacy and Mathematics.  </a:t>
            </a:r>
          </a:p>
          <a:p>
            <a:endParaRPr lang="en-US" baseline="0" dirty="0" smtClean="0"/>
          </a:p>
          <a:p>
            <a:r>
              <a:rPr lang="en-US" sz="1200" kern="1200" dirty="0" smtClean="0">
                <a:solidFill>
                  <a:schemeClr val="tx1"/>
                </a:solidFill>
                <a:latin typeface="+mn-lt"/>
                <a:ea typeface="+mn-ea"/>
                <a:cs typeface="+mn-cs"/>
              </a:rPr>
              <a:t>Allow participants a few seconds to read over these shifts and ask with a show of hands how familiar people are with these shifts.  Use the </a:t>
            </a:r>
            <a:r>
              <a:rPr lang="en-US" sz="1200" i="1" kern="1200" dirty="0" smtClean="0">
                <a:solidFill>
                  <a:schemeClr val="tx1"/>
                </a:solidFill>
                <a:latin typeface="+mn-lt"/>
                <a:ea typeface="+mn-ea"/>
                <a:cs typeface="+mn-cs"/>
              </a:rPr>
              <a:t>fist response strategy</a:t>
            </a:r>
            <a:r>
              <a:rPr lang="en-US" sz="1200" kern="1200" dirty="0" smtClean="0">
                <a:solidFill>
                  <a:schemeClr val="tx1"/>
                </a:solidFill>
                <a:latin typeface="+mn-lt"/>
                <a:ea typeface="+mn-ea"/>
                <a:cs typeface="+mn-cs"/>
              </a:rPr>
              <a:t> to gauge familiarity.  All five fingers mean a great deal of knowledge down to a closed fist that means no knowledge whatsoever. </a:t>
            </a:r>
            <a:endParaRPr lang="en-US" dirty="0"/>
          </a:p>
        </p:txBody>
      </p:sp>
      <p:sp>
        <p:nvSpPr>
          <p:cNvPr id="4" name="Slide Number Placeholder 3"/>
          <p:cNvSpPr>
            <a:spLocks noGrp="1"/>
          </p:cNvSpPr>
          <p:nvPr>
            <p:ph type="sldNum" sz="quarter" idx="10"/>
          </p:nvPr>
        </p:nvSpPr>
        <p:spPr/>
        <p:txBody>
          <a:bodyPr/>
          <a:lstStyle/>
          <a:p>
            <a:pPr>
              <a:defRPr/>
            </a:pPr>
            <a:fld id="{778AAD90-9445-4680-B6D7-1E359E763EEA}" type="slidenum">
              <a:rPr lang="en-US" smtClean="0"/>
              <a:pPr>
                <a:defRPr/>
              </a:pPr>
              <a:t>10</a:t>
            </a:fld>
            <a:endParaRPr lang="en-US"/>
          </a:p>
        </p:txBody>
      </p:sp>
    </p:spTree>
    <p:extLst>
      <p:ext uri="{BB962C8B-B14F-4D97-AF65-F5344CB8AC3E}">
        <p14:creationId xmlns:p14="http://schemas.microsoft.com/office/powerpoint/2010/main" val="42585561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hyperlink" Target="http://www.achievethecore.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hyperlink" Target="http://www.achievethecore.org" TargetMode="Externa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SAP and ATC">
    <p:spTree>
      <p:nvGrpSpPr>
        <p:cNvPr id="1" name=""/>
        <p:cNvGrpSpPr/>
        <p:nvPr/>
      </p:nvGrpSpPr>
      <p:grpSpPr>
        <a:xfrm>
          <a:off x="0" y="0"/>
          <a:ext cx="0" cy="0"/>
          <a:chOff x="0" y="0"/>
          <a:chExt cx="0" cy="0"/>
        </a:xfrm>
      </p:grpSpPr>
      <p:pic>
        <p:nvPicPr>
          <p:cNvPr id="4" name="Picture 3" descr="SAP_logo_RGB.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9075" y="225425"/>
            <a:ext cx="1641475"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green_texture.jpg"/>
          <p:cNvPicPr>
            <a:picLocks noChangeAspect="1"/>
          </p:cNvPicPr>
          <p:nvPr userDrawn="1"/>
        </p:nvPicPr>
        <p:blipFill>
          <a:blip r:embed="rId3">
            <a:extLst>
              <a:ext uri="{28A0092B-C50C-407E-A947-70E740481C1C}">
                <a14:useLocalDpi xmlns:a14="http://schemas.microsoft.com/office/drawing/2010/main" val="0"/>
              </a:ext>
            </a:extLst>
          </a:blip>
          <a:srcRect t="26958" b="26852"/>
          <a:stretch>
            <a:fillRect/>
          </a:stretch>
        </p:blipFill>
        <p:spPr bwMode="auto">
          <a:xfrm>
            <a:off x="0" y="1849438"/>
            <a:ext cx="9144000"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0" y="1738313"/>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6" descr="ATC_logo_grey_type_1line_RGB.pdf"/>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354638" y="284163"/>
            <a:ext cx="365125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ctrTitle"/>
          </p:nvPr>
        </p:nvSpPr>
        <p:spPr>
          <a:xfrm>
            <a:off x="219320" y="2362434"/>
            <a:ext cx="8785850"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219317" y="3835562"/>
            <a:ext cx="8785852" cy="792406"/>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6739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rgbClr val="A9B0A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5"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6"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7"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12" name="Title 2"/>
          <p:cNvSpPr>
            <a:spLocks noGrp="1"/>
          </p:cNvSpPr>
          <p:nvPr>
            <p:ph type="title"/>
          </p:nvPr>
        </p:nvSpPr>
        <p:spPr>
          <a:xfrm>
            <a:off x="216568" y="2829678"/>
            <a:ext cx="8620552" cy="868362"/>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06689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4">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rgbClr val="2B965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5"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6"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7"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12" name="Title 2"/>
          <p:cNvSpPr>
            <a:spLocks noGrp="1"/>
          </p:cNvSpPr>
          <p:nvPr>
            <p:ph type="title"/>
          </p:nvPr>
        </p:nvSpPr>
        <p:spPr>
          <a:xfrm>
            <a:off x="216568" y="2829678"/>
            <a:ext cx="8620552" cy="868362"/>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017654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Body Copy">
    <p:spTree>
      <p:nvGrpSpPr>
        <p:cNvPr id="1" name=""/>
        <p:cNvGrpSpPr/>
        <p:nvPr/>
      </p:nvGrpSpPr>
      <p:grpSpPr>
        <a:xfrm>
          <a:off x="0" y="0"/>
          <a:ext cx="0" cy="0"/>
          <a:chOff x="0" y="0"/>
          <a:chExt cx="0" cy="0"/>
        </a:xfrm>
      </p:grpSpPr>
      <p:sp>
        <p:nvSpPr>
          <p:cNvPr id="4" name="Rectangle 3"/>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46EF39D2-6212-4E1F-9C95-FC36455176CE}"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6"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userDrawn="1"/>
        </p:nvCxnSpPr>
        <p:spPr>
          <a:xfrm>
            <a:off x="457200" y="947738"/>
            <a:ext cx="8229600" cy="0"/>
          </a:xfrm>
          <a:prstGeom prst="line">
            <a:avLst/>
          </a:prstGeom>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457200" y="80682"/>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3F3F39"/>
                </a:solidFill>
              </a:defRPr>
            </a:lvl1pPr>
            <a:lvl2pPr>
              <a:defRPr>
                <a:solidFill>
                  <a:srgbClr val="3F3F39"/>
                </a:solidFill>
              </a:defRPr>
            </a:lvl2pPr>
            <a:lvl3pPr>
              <a:defRPr>
                <a:solidFill>
                  <a:srgbClr val="3F3F39"/>
                </a:solidFill>
              </a:defRPr>
            </a:lvl3pPr>
            <a:lvl4pPr>
              <a:defRPr>
                <a:solidFill>
                  <a:srgbClr val="3F3F39"/>
                </a:solidFill>
              </a:defRPr>
            </a:lvl4pPr>
            <a:lvl5pPr>
              <a:defRPr>
                <a:solidFill>
                  <a:srgbClr val="3F3F3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7576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Page">
    <p:spTree>
      <p:nvGrpSpPr>
        <p:cNvPr id="1" name=""/>
        <p:cNvGrpSpPr/>
        <p:nvPr/>
      </p:nvGrpSpPr>
      <p:grpSpPr>
        <a:xfrm>
          <a:off x="0" y="0"/>
          <a:ext cx="0" cy="0"/>
          <a:chOff x="0" y="0"/>
          <a:chExt cx="0" cy="0"/>
        </a:xfrm>
      </p:grpSpPr>
      <p:sp>
        <p:nvSpPr>
          <p:cNvPr id="4" name="Rectangle 3"/>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547DD014-3BD3-4B4C-88BB-69D82CE77B93}"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6"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able Placeholder 7"/>
          <p:cNvSpPr>
            <a:spLocks noGrp="1"/>
          </p:cNvSpPr>
          <p:nvPr>
            <p:ph type="tbl" sz="quarter" idx="10"/>
          </p:nvPr>
        </p:nvSpPr>
        <p:spPr/>
        <p:txBody>
          <a:bodyPr rtlCol="0">
            <a:normAutofit/>
          </a:bodyPr>
          <a:lstStyle/>
          <a:p>
            <a:pPr lvl="0"/>
            <a:r>
              <a:rPr lang="en-US" noProof="0" smtClean="0"/>
              <a:t>Click icon to add table</a:t>
            </a:r>
            <a:endParaRPr lang="en-US" noProof="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587677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4" name="Rectangle 3"/>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219D1D56-87A0-4AEA-8046-B91F67415E8B}"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6"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Chart Placeholder 9"/>
          <p:cNvSpPr>
            <a:spLocks noGrp="1"/>
          </p:cNvSpPr>
          <p:nvPr>
            <p:ph type="chart" sz="quarter" idx="11"/>
          </p:nvPr>
        </p:nvSpPr>
        <p:spPr/>
        <p:txBody>
          <a:bodyPr rtlCol="0">
            <a:normAutofit/>
          </a:bodyPr>
          <a:lstStyle/>
          <a:p>
            <a:pPr lvl="0"/>
            <a:r>
              <a:rPr lang="en-US" noProof="0" smtClean="0"/>
              <a:t>Click icon to add chart</a:t>
            </a:r>
            <a:endParaRPr lang="en-US" noProof="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317281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or graphic">
    <p:spTree>
      <p:nvGrpSpPr>
        <p:cNvPr id="1" name=""/>
        <p:cNvGrpSpPr/>
        <p:nvPr/>
      </p:nvGrpSpPr>
      <p:grpSpPr>
        <a:xfrm>
          <a:off x="0" y="0"/>
          <a:ext cx="0" cy="0"/>
          <a:chOff x="0" y="0"/>
          <a:chExt cx="0" cy="0"/>
        </a:xfrm>
      </p:grpSpPr>
      <p:sp>
        <p:nvSpPr>
          <p:cNvPr id="4" name="Rectangle 3"/>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21017C29-7EFD-40BC-8EA9-42943E28A7CD}"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6"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Picture Placeholder 7"/>
          <p:cNvSpPr>
            <a:spLocks noGrp="1"/>
          </p:cNvSpPr>
          <p:nvPr>
            <p:ph type="pic" sz="quarter" idx="10"/>
          </p:nvPr>
        </p:nvSpPr>
        <p:spPr/>
        <p:txBody>
          <a:bodyPr rtlCol="0">
            <a:normAutofit/>
          </a:bodyPr>
          <a:lstStyle/>
          <a:p>
            <a:pPr lvl="0"/>
            <a:r>
              <a:rPr lang="en-US" noProof="0" smtClean="0"/>
              <a:t>Drag picture to placeholder or click icon to add</a:t>
            </a:r>
            <a:endParaRPr lang="en-US" noProof="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032645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858000"/>
          </a:xfrm>
        </p:spPr>
        <p:txBody>
          <a:bodyPr rtlCol="0">
            <a:normAutofit/>
          </a:bodyPr>
          <a:lstStyle/>
          <a:p>
            <a:pPr lvl="0"/>
            <a:r>
              <a:rPr lang="en-US" noProof="0" smtClean="0"/>
              <a:t>Drag picture to placeholder or click icon to add</a:t>
            </a:r>
            <a:endParaRPr lang="en-US" noProof="0"/>
          </a:p>
        </p:txBody>
      </p:sp>
    </p:spTree>
    <p:extLst>
      <p:ext uri="{BB962C8B-B14F-4D97-AF65-F5344CB8AC3E}">
        <p14:creationId xmlns:p14="http://schemas.microsoft.com/office/powerpoint/2010/main" val="31420763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F3EAF401-8015-41A6-A30D-D6AEB4359722}"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5"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578222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5D81F94E-F432-4B67-B12A-A3281B6CE8E9}"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4"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274237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Body Copy (Url Only)">
    <p:spTree>
      <p:nvGrpSpPr>
        <p:cNvPr id="1" name=""/>
        <p:cNvGrpSpPr/>
        <p:nvPr/>
      </p:nvGrpSpPr>
      <p:grpSpPr>
        <a:xfrm>
          <a:off x="0" y="0"/>
          <a:ext cx="0" cy="0"/>
          <a:chOff x="0" y="0"/>
          <a:chExt cx="0" cy="0"/>
        </a:xfrm>
      </p:grpSpPr>
      <p:sp>
        <p:nvSpPr>
          <p:cNvPr id="4" name="Rectangle 3"/>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5" name="Picture 4" descr="ATC_org.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1288" y="6519863"/>
            <a:ext cx="19748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74156405-46CA-4B41-9812-B126BE5A12F3}"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sp>
        <p:nvSpPr>
          <p:cNvPr id="7" name="Rectangle 6">
            <a:hlinkClick r:id="rId3"/>
          </p:cNvPr>
          <p:cNvSpPr/>
          <p:nvPr userDrawn="1"/>
        </p:nvSpPr>
        <p:spPr>
          <a:xfrm>
            <a:off x="195263" y="6519863"/>
            <a:ext cx="1920875" cy="15875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3F3F39"/>
                </a:solidFill>
              </a:defRPr>
            </a:lvl1pPr>
            <a:lvl2pPr>
              <a:defRPr>
                <a:solidFill>
                  <a:srgbClr val="3F3F39"/>
                </a:solidFill>
              </a:defRPr>
            </a:lvl2pPr>
            <a:lvl3pPr>
              <a:defRPr>
                <a:solidFill>
                  <a:srgbClr val="3F3F39"/>
                </a:solidFill>
              </a:defRPr>
            </a:lvl3pPr>
            <a:lvl4pPr>
              <a:defRPr>
                <a:solidFill>
                  <a:srgbClr val="3F3F39"/>
                </a:solidFill>
              </a:defRPr>
            </a:lvl4pPr>
            <a:lvl5pPr>
              <a:defRPr>
                <a:solidFill>
                  <a:srgbClr val="3F3F3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03567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SAP and ATC 2">
    <p:spTree>
      <p:nvGrpSpPr>
        <p:cNvPr id="1" name=""/>
        <p:cNvGrpSpPr/>
        <p:nvPr/>
      </p:nvGrpSpPr>
      <p:grpSpPr>
        <a:xfrm>
          <a:off x="0" y="0"/>
          <a:ext cx="0" cy="0"/>
          <a:chOff x="0" y="0"/>
          <a:chExt cx="0" cy="0"/>
        </a:xfrm>
      </p:grpSpPr>
      <p:pic>
        <p:nvPicPr>
          <p:cNvPr id="5" name="Picture 3" descr="green_texture.jpg"/>
          <p:cNvPicPr>
            <a:picLocks noChangeAspect="1"/>
          </p:cNvPicPr>
          <p:nvPr userDrawn="1"/>
        </p:nvPicPr>
        <p:blipFill>
          <a:blip r:embed="rId2">
            <a:extLst>
              <a:ext uri="{28A0092B-C50C-407E-A947-70E740481C1C}">
                <a14:useLocalDpi xmlns:a14="http://schemas.microsoft.com/office/drawing/2010/main" val="0"/>
              </a:ext>
            </a:extLst>
          </a:blip>
          <a:srcRect t="26958" b="26852"/>
          <a:stretch>
            <a:fillRect/>
          </a:stretch>
        </p:blipFill>
        <p:spPr bwMode="auto">
          <a:xfrm>
            <a:off x="0" y="1849438"/>
            <a:ext cx="9144000"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0" y="1746250"/>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5" descr="SAP_logo_RGB.pdf"/>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9075" y="225425"/>
            <a:ext cx="1641475"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ATC_logo_grey_type_1line_RGB.pdf"/>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354638" y="284163"/>
            <a:ext cx="365125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ctrTitle"/>
          </p:nvPr>
        </p:nvSpPr>
        <p:spPr>
          <a:xfrm>
            <a:off x="3507950" y="2362434"/>
            <a:ext cx="5497219"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3507949" y="3835562"/>
            <a:ext cx="5497220" cy="792406"/>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Picture Placeholder 3"/>
          <p:cNvSpPr>
            <a:spLocks noGrp="1"/>
          </p:cNvSpPr>
          <p:nvPr>
            <p:ph type="pic" sz="quarter" idx="10"/>
          </p:nvPr>
        </p:nvSpPr>
        <p:spPr>
          <a:xfrm>
            <a:off x="0" y="1857374"/>
            <a:ext cx="3349625" cy="3159126"/>
          </a:xfrm>
        </p:spPr>
        <p:txBody>
          <a:bodyPr rtlCol="0">
            <a:normAutofit/>
          </a:bodyPr>
          <a:lstStyle/>
          <a:p>
            <a:pPr lvl="0"/>
            <a:r>
              <a:rPr lang="en-US" noProof="0" smtClean="0"/>
              <a:t>Drag picture to placeholder or click icon to add</a:t>
            </a:r>
            <a:endParaRPr lang="en-US" noProof="0" dirty="0"/>
          </a:p>
        </p:txBody>
      </p:sp>
    </p:spTree>
    <p:extLst>
      <p:ext uri="{BB962C8B-B14F-4D97-AF65-F5344CB8AC3E}">
        <p14:creationId xmlns:p14="http://schemas.microsoft.com/office/powerpoint/2010/main" val="22318344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3" name="Picture 3" descr="green_textur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6"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7" name="Title 1"/>
          <p:cNvSpPr txBox="1">
            <a:spLocks/>
          </p:cNvSpPr>
          <p:nvPr userDrawn="1"/>
        </p:nvSpPr>
        <p:spPr>
          <a:xfrm>
            <a:off x="215900" y="1530350"/>
            <a:ext cx="8621713" cy="4264025"/>
          </a:xfrm>
          <a:prstGeom prst="rect">
            <a:avLst/>
          </a:prstGeom>
          <a:solidFill>
            <a:srgbClr val="FFFFFF">
              <a:alpha val="80000"/>
            </a:srgbClr>
          </a:solidFill>
          <a:ln>
            <a:noFill/>
          </a:ln>
          <a:effectLst>
            <a:outerShdw blurRad="50800" dist="38100" dir="2700000" algn="tl" rotWithShape="0">
              <a:srgbClr val="000000">
                <a:alpha val="43000"/>
              </a:srgbClr>
            </a:outerShdw>
          </a:effectLst>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solidFill>
                <a:srgbClr val="23593E"/>
              </a:solidFill>
              <a:latin typeface="Lucida Sans"/>
              <a:cs typeface="Lucida Sans"/>
            </a:endParaRPr>
          </a:p>
        </p:txBody>
      </p:sp>
      <p:pic>
        <p:nvPicPr>
          <p:cNvPr id="8" name="Picture 7" descr="SAP_logo_RGB.pdf"/>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9075" y="225425"/>
            <a:ext cx="1641475"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219320" y="2051300"/>
            <a:ext cx="8617800" cy="3221929"/>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102034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F04F2EC4-F292-4503-ABE3-2338BDA9CAB4}"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7"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9" name="Straight Connector 8"/>
          <p:cNvCxnSpPr/>
          <p:nvPr userDrawn="1"/>
        </p:nvCxnSpPr>
        <p:spPr>
          <a:xfrm>
            <a:off x="457200" y="947738"/>
            <a:ext cx="8229600" cy="0"/>
          </a:xfrm>
          <a:prstGeom prst="line">
            <a:avLst/>
          </a:prstGeom>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457200" y="84525"/>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55944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416EC339-47E4-4EEB-BAD2-289EFE141CF0}"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9"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50988"/>
            <a:ext cx="4040188" cy="639762"/>
          </a:xfrm>
        </p:spPr>
        <p:txBody>
          <a:bodyPr anchor="b">
            <a:noAutofit/>
          </a:bodyPr>
          <a:lstStyle>
            <a:lvl1pPr marL="0" indent="0">
              <a:buNone/>
              <a:defRPr sz="2400" b="1">
                <a:solidFill>
                  <a:srgbClr val="3F3F3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90750"/>
            <a:ext cx="4040188" cy="3951288"/>
          </a:xfrm>
        </p:spPr>
        <p:txBody>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50988"/>
            <a:ext cx="4041775" cy="639762"/>
          </a:xfrm>
        </p:spPr>
        <p:txBody>
          <a:bodyPr anchor="b">
            <a:noAutofit/>
          </a:bodyPr>
          <a:lstStyle>
            <a:lvl1pPr marL="0" indent="0">
              <a:buNone/>
              <a:defRPr sz="2400" b="1">
                <a:solidFill>
                  <a:srgbClr val="3F3F3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90750"/>
            <a:ext cx="4041775" cy="3951288"/>
          </a:xfrm>
        </p:spPr>
        <p:txBody>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19066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6" name="Rectangle 5"/>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47B1A1A4-16FB-4247-87C6-F35A3DB5ECB5}"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10"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578350" y="1600201"/>
            <a:ext cx="4108450" cy="4525962"/>
          </a:xfrm>
        </p:spPr>
        <p:txBody>
          <a:bodyPr rtlCol="0" anchor="ctr">
            <a:normAutofit/>
          </a:bodyP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8" name="Title 1"/>
          <p:cNvSpPr>
            <a:spLocks noGrp="1"/>
          </p:cNvSpPr>
          <p:nvPr>
            <p:ph type="title"/>
          </p:nvPr>
        </p:nvSpPr>
        <p:spPr>
          <a:xfrm>
            <a:off x="457200" y="274638"/>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9" name="Content Placeholder 2"/>
          <p:cNvSpPr>
            <a:spLocks noGrp="1"/>
          </p:cNvSpPr>
          <p:nvPr>
            <p:ph sz="half" idx="10"/>
          </p:nvPr>
        </p:nvSpPr>
        <p:spPr>
          <a:xfrm>
            <a:off x="457200" y="1600200"/>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11"/>
          </p:nvPr>
        </p:nvSpPr>
        <p:spPr>
          <a:xfrm>
            <a:off x="4578350" y="5646677"/>
            <a:ext cx="4108450" cy="479486"/>
          </a:xfrm>
          <a:solidFill>
            <a:srgbClr val="FFFFFF">
              <a:alpha val="49000"/>
            </a:srgbClr>
          </a:solidFill>
        </p:spPr>
        <p:txBody>
          <a:bodyPr anchor="ctr">
            <a:normAutofit/>
          </a:bodyPr>
          <a:lstStyle>
            <a:lvl1pPr marL="0" indent="0" algn="ctr">
              <a:buNone/>
              <a:defRPr sz="1600" baseline="0"/>
            </a:lvl1pPr>
          </a:lstStyle>
          <a:p>
            <a:pPr lvl="0"/>
            <a:r>
              <a:rPr lang="en-US" smtClean="0"/>
              <a:t>Click to edit Master text styles</a:t>
            </a:r>
          </a:p>
        </p:txBody>
      </p:sp>
    </p:spTree>
    <p:extLst>
      <p:ext uri="{BB962C8B-B14F-4D97-AF65-F5344CB8AC3E}">
        <p14:creationId xmlns:p14="http://schemas.microsoft.com/office/powerpoint/2010/main" val="3845145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Images and Text">
    <p:spTree>
      <p:nvGrpSpPr>
        <p:cNvPr id="1" name=""/>
        <p:cNvGrpSpPr/>
        <p:nvPr/>
      </p:nvGrpSpPr>
      <p:grpSpPr>
        <a:xfrm>
          <a:off x="0" y="0"/>
          <a:ext cx="0" cy="0"/>
          <a:chOff x="0" y="0"/>
          <a:chExt cx="0" cy="0"/>
        </a:xfrm>
      </p:grpSpPr>
      <p:sp>
        <p:nvSpPr>
          <p:cNvPr id="12" name="Rectangle 11"/>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35DEA6F2-6CED-43BE-A5D7-9DE6052BB673}"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14"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Picture Placeholder 2"/>
          <p:cNvSpPr>
            <a:spLocks noGrp="1"/>
          </p:cNvSpPr>
          <p:nvPr>
            <p:ph type="pic" idx="12"/>
          </p:nvPr>
        </p:nvSpPr>
        <p:spPr>
          <a:xfrm>
            <a:off x="4578350" y="3892047"/>
            <a:ext cx="4108450" cy="2234116"/>
          </a:xfrm>
        </p:spPr>
        <p:txBody>
          <a:bodyPr rtlCol="0" anchor="ctr">
            <a:normAutofit/>
          </a:bodyP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3" name="Picture Placeholder 2"/>
          <p:cNvSpPr>
            <a:spLocks noGrp="1"/>
          </p:cNvSpPr>
          <p:nvPr>
            <p:ph type="pic" idx="1"/>
          </p:nvPr>
        </p:nvSpPr>
        <p:spPr>
          <a:xfrm>
            <a:off x="4578350" y="1600201"/>
            <a:ext cx="4108450" cy="2234116"/>
          </a:xfrm>
        </p:spPr>
        <p:txBody>
          <a:bodyPr rtlCol="0" anchor="ctr">
            <a:normAutofit/>
          </a:bodyP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8" name="Title 1"/>
          <p:cNvSpPr>
            <a:spLocks noGrp="1"/>
          </p:cNvSpPr>
          <p:nvPr>
            <p:ph type="title"/>
          </p:nvPr>
        </p:nvSpPr>
        <p:spPr>
          <a:xfrm>
            <a:off x="457200" y="274638"/>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9" name="Content Placeholder 2"/>
          <p:cNvSpPr>
            <a:spLocks noGrp="1"/>
          </p:cNvSpPr>
          <p:nvPr>
            <p:ph sz="half" idx="10"/>
          </p:nvPr>
        </p:nvSpPr>
        <p:spPr>
          <a:xfrm>
            <a:off x="457200" y="1600200"/>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11"/>
          </p:nvPr>
        </p:nvSpPr>
        <p:spPr>
          <a:xfrm>
            <a:off x="4578350" y="5646677"/>
            <a:ext cx="4108450"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
        <p:nvSpPr>
          <p:cNvPr id="11" name="Text Placeholder 4"/>
          <p:cNvSpPr>
            <a:spLocks noGrp="1"/>
          </p:cNvSpPr>
          <p:nvPr>
            <p:ph type="body" sz="quarter" idx="13"/>
          </p:nvPr>
        </p:nvSpPr>
        <p:spPr>
          <a:xfrm>
            <a:off x="4578350" y="3354831"/>
            <a:ext cx="4108450"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Tree>
    <p:extLst>
      <p:ext uri="{BB962C8B-B14F-4D97-AF65-F5344CB8AC3E}">
        <p14:creationId xmlns:p14="http://schemas.microsoft.com/office/powerpoint/2010/main" val="24216068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9" name="Rectangle 8"/>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F2DCABBD-53D6-483B-9779-57386685012A}"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11"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616450" y="1600200"/>
            <a:ext cx="4070350" cy="4525963"/>
          </a:xfrm>
        </p:spPr>
        <p:txBody>
          <a:bodyPr rtlCol="0" anchor="ctr">
            <a:normAutofit/>
          </a:bodyP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8" name="Title 1"/>
          <p:cNvSpPr>
            <a:spLocks noGrp="1"/>
          </p:cNvSpPr>
          <p:nvPr>
            <p:ph type="title"/>
          </p:nvPr>
        </p:nvSpPr>
        <p:spPr>
          <a:xfrm>
            <a:off x="457200" y="274638"/>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4616450" y="5646677"/>
            <a:ext cx="4070350"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
        <p:nvSpPr>
          <p:cNvPr id="6" name="Picture Placeholder 2"/>
          <p:cNvSpPr>
            <a:spLocks noGrp="1"/>
          </p:cNvSpPr>
          <p:nvPr>
            <p:ph type="pic" idx="12"/>
          </p:nvPr>
        </p:nvSpPr>
        <p:spPr>
          <a:xfrm>
            <a:off x="457199" y="1600200"/>
            <a:ext cx="4073525" cy="4525963"/>
          </a:xfrm>
        </p:spPr>
        <p:txBody>
          <a:bodyPr rtlCol="0" anchor="ctr">
            <a:normAutofit/>
          </a:bodyP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7" name="Text Placeholder 4"/>
          <p:cNvSpPr>
            <a:spLocks noGrp="1"/>
          </p:cNvSpPr>
          <p:nvPr>
            <p:ph type="body" sz="quarter" idx="13"/>
          </p:nvPr>
        </p:nvSpPr>
        <p:spPr>
          <a:xfrm>
            <a:off x="457198" y="5646677"/>
            <a:ext cx="4073525"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Tree>
    <p:extLst>
      <p:ext uri="{BB962C8B-B14F-4D97-AF65-F5344CB8AC3E}">
        <p14:creationId xmlns:p14="http://schemas.microsoft.com/office/powerpoint/2010/main" val="31914125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Images">
    <p:spTree>
      <p:nvGrpSpPr>
        <p:cNvPr id="1" name=""/>
        <p:cNvGrpSpPr/>
        <p:nvPr/>
      </p:nvGrpSpPr>
      <p:grpSpPr>
        <a:xfrm>
          <a:off x="0" y="0"/>
          <a:ext cx="0" cy="0"/>
          <a:chOff x="0" y="0"/>
          <a:chExt cx="0" cy="0"/>
        </a:xfrm>
      </p:grpSpPr>
      <p:sp>
        <p:nvSpPr>
          <p:cNvPr id="15" name="Rectangle 14"/>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9C471239-8FBB-4480-B6AD-3F24E123E377}"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17"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Picture Placeholder 2"/>
          <p:cNvSpPr>
            <a:spLocks noGrp="1"/>
          </p:cNvSpPr>
          <p:nvPr>
            <p:ph type="pic" idx="14"/>
          </p:nvPr>
        </p:nvSpPr>
        <p:spPr>
          <a:xfrm>
            <a:off x="4616450" y="3892046"/>
            <a:ext cx="4070350" cy="2234117"/>
          </a:xfrm>
        </p:spPr>
        <p:txBody>
          <a:bodyPr rtlCol="0" anchor="ct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3" name="Picture Placeholder 2"/>
          <p:cNvSpPr>
            <a:spLocks noGrp="1"/>
          </p:cNvSpPr>
          <p:nvPr>
            <p:ph type="pic" idx="1"/>
          </p:nvPr>
        </p:nvSpPr>
        <p:spPr>
          <a:xfrm>
            <a:off x="4616450" y="1600200"/>
            <a:ext cx="4070350" cy="2234117"/>
          </a:xfrm>
        </p:spPr>
        <p:txBody>
          <a:bodyPr rtlCol="0" anchor="ct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11" name="Picture Placeholder 2"/>
          <p:cNvSpPr>
            <a:spLocks noGrp="1"/>
          </p:cNvSpPr>
          <p:nvPr>
            <p:ph type="pic" idx="15"/>
          </p:nvPr>
        </p:nvSpPr>
        <p:spPr>
          <a:xfrm>
            <a:off x="457198" y="1600200"/>
            <a:ext cx="4070350" cy="2234117"/>
          </a:xfrm>
        </p:spPr>
        <p:txBody>
          <a:bodyPr rtlCol="0" anchor="ct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12" name="Picture Placeholder 2"/>
          <p:cNvSpPr>
            <a:spLocks noGrp="1"/>
          </p:cNvSpPr>
          <p:nvPr>
            <p:ph type="pic" idx="16"/>
          </p:nvPr>
        </p:nvSpPr>
        <p:spPr>
          <a:xfrm>
            <a:off x="460373" y="3892046"/>
            <a:ext cx="4070350" cy="2234117"/>
          </a:xfrm>
        </p:spPr>
        <p:txBody>
          <a:bodyPr rtlCol="0" anchor="ct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8" name="Title 1"/>
          <p:cNvSpPr>
            <a:spLocks noGrp="1"/>
          </p:cNvSpPr>
          <p:nvPr>
            <p:ph type="title"/>
          </p:nvPr>
        </p:nvSpPr>
        <p:spPr>
          <a:xfrm>
            <a:off x="457200" y="274638"/>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4616450" y="5646677"/>
            <a:ext cx="4070350"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
        <p:nvSpPr>
          <p:cNvPr id="7" name="Text Placeholder 4"/>
          <p:cNvSpPr>
            <a:spLocks noGrp="1"/>
          </p:cNvSpPr>
          <p:nvPr>
            <p:ph type="body" sz="quarter" idx="13"/>
          </p:nvPr>
        </p:nvSpPr>
        <p:spPr>
          <a:xfrm>
            <a:off x="457198" y="5646677"/>
            <a:ext cx="4073525"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
        <p:nvSpPr>
          <p:cNvPr id="13" name="Text Placeholder 4"/>
          <p:cNvSpPr>
            <a:spLocks noGrp="1"/>
          </p:cNvSpPr>
          <p:nvPr>
            <p:ph type="body" sz="quarter" idx="17"/>
          </p:nvPr>
        </p:nvSpPr>
        <p:spPr>
          <a:xfrm>
            <a:off x="4616450" y="3354831"/>
            <a:ext cx="4070350"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
        <p:nvSpPr>
          <p:cNvPr id="14" name="Text Placeholder 4"/>
          <p:cNvSpPr>
            <a:spLocks noGrp="1"/>
          </p:cNvSpPr>
          <p:nvPr>
            <p:ph type="body" sz="quarter" idx="18"/>
          </p:nvPr>
        </p:nvSpPr>
        <p:spPr>
          <a:xfrm>
            <a:off x="454023" y="3354831"/>
            <a:ext cx="4073525" cy="479486"/>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smtClean="0"/>
              <a:t>Click to edit Master text styles</a:t>
            </a:r>
          </a:p>
        </p:txBody>
      </p:sp>
    </p:spTree>
    <p:extLst>
      <p:ext uri="{BB962C8B-B14F-4D97-AF65-F5344CB8AC3E}">
        <p14:creationId xmlns:p14="http://schemas.microsoft.com/office/powerpoint/2010/main" val="854854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SAP only">
    <p:spTree>
      <p:nvGrpSpPr>
        <p:cNvPr id="1" name=""/>
        <p:cNvGrpSpPr/>
        <p:nvPr/>
      </p:nvGrpSpPr>
      <p:grpSpPr>
        <a:xfrm>
          <a:off x="0" y="0"/>
          <a:ext cx="0" cy="0"/>
          <a:chOff x="0" y="0"/>
          <a:chExt cx="0" cy="0"/>
        </a:xfrm>
      </p:grpSpPr>
      <p:pic>
        <p:nvPicPr>
          <p:cNvPr id="4" name="Picture 3" descr="SAP_logo_RGB.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9075" y="225425"/>
            <a:ext cx="1641475"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green_texture.jpg"/>
          <p:cNvPicPr>
            <a:picLocks noChangeAspect="1"/>
          </p:cNvPicPr>
          <p:nvPr userDrawn="1"/>
        </p:nvPicPr>
        <p:blipFill>
          <a:blip r:embed="rId3">
            <a:extLst>
              <a:ext uri="{28A0092B-C50C-407E-A947-70E740481C1C}">
                <a14:useLocalDpi xmlns:a14="http://schemas.microsoft.com/office/drawing/2010/main" val="0"/>
              </a:ext>
            </a:extLst>
          </a:blip>
          <a:srcRect t="26958" b="26852"/>
          <a:stretch>
            <a:fillRect/>
          </a:stretch>
        </p:blipFill>
        <p:spPr bwMode="auto">
          <a:xfrm>
            <a:off x="0" y="1849438"/>
            <a:ext cx="9144000"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TC_org_green_CMYK.pdf">
            <a:hlinkClick r:id="rId4"/>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71450" y="6518275"/>
            <a:ext cx="1863725"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0" y="1738313"/>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itle 1"/>
          <p:cNvSpPr>
            <a:spLocks noGrp="1"/>
          </p:cNvSpPr>
          <p:nvPr>
            <p:ph type="ctrTitle"/>
          </p:nvPr>
        </p:nvSpPr>
        <p:spPr>
          <a:xfrm>
            <a:off x="219320" y="2362434"/>
            <a:ext cx="8785850"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219317" y="3835562"/>
            <a:ext cx="8785852" cy="792406"/>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34637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SAP Co-Branded">
    <p:spTree>
      <p:nvGrpSpPr>
        <p:cNvPr id="1" name=""/>
        <p:cNvGrpSpPr/>
        <p:nvPr/>
      </p:nvGrpSpPr>
      <p:grpSpPr>
        <a:xfrm>
          <a:off x="0" y="0"/>
          <a:ext cx="0" cy="0"/>
          <a:chOff x="0" y="0"/>
          <a:chExt cx="0" cy="0"/>
        </a:xfrm>
      </p:grpSpPr>
      <p:pic>
        <p:nvPicPr>
          <p:cNvPr id="5" name="Picture 3" descr="SAP_logo_RGB.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9075" y="225425"/>
            <a:ext cx="1641475"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green_texture.jpg"/>
          <p:cNvPicPr>
            <a:picLocks noChangeAspect="1"/>
          </p:cNvPicPr>
          <p:nvPr userDrawn="1"/>
        </p:nvPicPr>
        <p:blipFill>
          <a:blip r:embed="rId3">
            <a:extLst>
              <a:ext uri="{28A0092B-C50C-407E-A947-70E740481C1C}">
                <a14:useLocalDpi xmlns:a14="http://schemas.microsoft.com/office/drawing/2010/main" val="0"/>
              </a:ext>
            </a:extLst>
          </a:blip>
          <a:srcRect t="26958" b="26852"/>
          <a:stretch>
            <a:fillRect/>
          </a:stretch>
        </p:blipFill>
        <p:spPr bwMode="auto">
          <a:xfrm>
            <a:off x="0" y="1849438"/>
            <a:ext cx="9144000"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ATC_org_green_CMYK.pdf">
            <a:hlinkClick r:id="rId4"/>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71450" y="6518275"/>
            <a:ext cx="1863725"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0" y="1738313"/>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itle 1"/>
          <p:cNvSpPr>
            <a:spLocks noGrp="1"/>
          </p:cNvSpPr>
          <p:nvPr>
            <p:ph type="ctrTitle"/>
          </p:nvPr>
        </p:nvSpPr>
        <p:spPr>
          <a:xfrm>
            <a:off x="219320" y="2362434"/>
            <a:ext cx="8785850"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219317" y="3835562"/>
            <a:ext cx="8785852" cy="792406"/>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Picture Placeholder 6"/>
          <p:cNvSpPr>
            <a:spLocks noGrp="1"/>
          </p:cNvSpPr>
          <p:nvPr>
            <p:ph type="pic" sz="quarter" idx="11"/>
          </p:nvPr>
        </p:nvSpPr>
        <p:spPr>
          <a:xfrm>
            <a:off x="7117558" y="225425"/>
            <a:ext cx="1651000" cy="808038"/>
          </a:xfrm>
        </p:spPr>
        <p:txBody>
          <a:bodyPr rtlCol="0">
            <a:normAutofit/>
          </a:bodyPr>
          <a:lstStyle>
            <a:lvl1pPr>
              <a:defRPr sz="1400"/>
            </a:lvl1pPr>
          </a:lstStyle>
          <a:p>
            <a:pPr lvl="0"/>
            <a:endParaRPr lang="en-US" noProof="0" dirty="0"/>
          </a:p>
        </p:txBody>
      </p:sp>
    </p:spTree>
    <p:extLst>
      <p:ext uri="{BB962C8B-B14F-4D97-AF65-F5344CB8AC3E}">
        <p14:creationId xmlns:p14="http://schemas.microsoft.com/office/powerpoint/2010/main" val="1549561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ATC only">
    <p:spTree>
      <p:nvGrpSpPr>
        <p:cNvPr id="1" name=""/>
        <p:cNvGrpSpPr/>
        <p:nvPr/>
      </p:nvGrpSpPr>
      <p:grpSpPr>
        <a:xfrm>
          <a:off x="0" y="0"/>
          <a:ext cx="0" cy="0"/>
          <a:chOff x="0" y="0"/>
          <a:chExt cx="0" cy="0"/>
        </a:xfrm>
      </p:grpSpPr>
      <p:pic>
        <p:nvPicPr>
          <p:cNvPr id="4" name="Picture 3" descr="GettyImages_175389704_72dpi.jpg"/>
          <p:cNvPicPr>
            <a:picLocks noChangeAspect="1"/>
          </p:cNvPicPr>
          <p:nvPr userDrawn="1"/>
        </p:nvPicPr>
        <p:blipFill>
          <a:blip r:embed="rId2">
            <a:extLst>
              <a:ext uri="{28A0092B-C50C-407E-A947-70E740481C1C}">
                <a14:useLocalDpi xmlns:a14="http://schemas.microsoft.com/office/drawing/2010/main" val="0"/>
              </a:ext>
            </a:extLst>
          </a:blip>
          <a:srcRect l="247" t="24998" r="10834"/>
          <a:stretch>
            <a:fillRect/>
          </a:stretch>
        </p:blipFill>
        <p:spPr bwMode="auto">
          <a:xfrm>
            <a:off x="0" y="0"/>
            <a:ext cx="91471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green_texture.jpg"/>
          <p:cNvPicPr>
            <a:picLocks noChangeAspect="1"/>
          </p:cNvPicPr>
          <p:nvPr userDrawn="1"/>
        </p:nvPicPr>
        <p:blipFill>
          <a:blip r:embed="rId3">
            <a:extLst>
              <a:ext uri="{28A0092B-C50C-407E-A947-70E740481C1C}">
                <a14:useLocalDpi xmlns:a14="http://schemas.microsoft.com/office/drawing/2010/main" val="0"/>
              </a:ext>
            </a:extLst>
          </a:blip>
          <a:srcRect t="43890" b="26997"/>
          <a:stretch>
            <a:fillRect/>
          </a:stretch>
        </p:blipFill>
        <p:spPr bwMode="auto">
          <a:xfrm>
            <a:off x="0" y="4860925"/>
            <a:ext cx="9144000"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TC_logo_grey_type_1line_RGB.pdf"/>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330200"/>
            <a:ext cx="365125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ctrTitle"/>
          </p:nvPr>
        </p:nvSpPr>
        <p:spPr>
          <a:xfrm>
            <a:off x="237698" y="4861543"/>
            <a:ext cx="8684052" cy="942502"/>
          </a:xfrm>
        </p:spPr>
        <p:txBody>
          <a:bodyPr>
            <a:normAutofit/>
          </a:bodyPr>
          <a:lstStyle>
            <a:lvl1pPr>
              <a:defRPr sz="2800">
                <a:solidFill>
                  <a:srgbClr val="FFFFFF"/>
                </a:solidFill>
              </a:defRPr>
            </a:lvl1pPr>
          </a:lstStyle>
          <a:p>
            <a:r>
              <a:rPr lang="en-US" smtClean="0"/>
              <a:t>Click to edit Master title style</a:t>
            </a:r>
            <a:endParaRPr lang="en-US" dirty="0"/>
          </a:p>
        </p:txBody>
      </p:sp>
      <p:sp>
        <p:nvSpPr>
          <p:cNvPr id="15" name="Subtitle 2"/>
          <p:cNvSpPr>
            <a:spLocks noGrp="1"/>
          </p:cNvSpPr>
          <p:nvPr>
            <p:ph type="subTitle" idx="1"/>
          </p:nvPr>
        </p:nvSpPr>
        <p:spPr>
          <a:xfrm>
            <a:off x="237698" y="5804045"/>
            <a:ext cx="5497220" cy="792406"/>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0185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15" name="Rectangle 14"/>
          <p:cNvSpPr/>
          <p:nvPr userDrawn="1"/>
        </p:nvSpPr>
        <p:spPr>
          <a:xfrm>
            <a:off x="0" y="6330950"/>
            <a:ext cx="9153525" cy="539750"/>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4"/>
          <p:cNvSpPr txBox="1">
            <a:spLocks noChangeArrowheads="1"/>
          </p:cNvSpPr>
          <p:nvPr userDrawn="1"/>
        </p:nvSpPr>
        <p:spPr bwMode="auto">
          <a:xfrm>
            <a:off x="7572375" y="6483350"/>
            <a:ext cx="14573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r>
              <a:rPr lang="en-US" altLang="en-US" sz="1000">
                <a:solidFill>
                  <a:srgbClr val="FFFFFF"/>
                </a:solidFill>
                <a:latin typeface="Lucida Sans" pitchFamily="34" charset="0"/>
                <a:ea typeface="Lucida Sans" pitchFamily="34" charset="0"/>
                <a:cs typeface="Lucida Sans" pitchFamily="34" charset="0"/>
              </a:rPr>
              <a:t>PAGE </a:t>
            </a:r>
            <a:fld id="{5A06EA6D-B618-497B-B6F1-2788ECCBAAF5}" type="slidenum">
              <a:rPr lang="en-US" altLang="en-US" sz="1000">
                <a:solidFill>
                  <a:srgbClr val="FFFFFF"/>
                </a:solidFill>
                <a:latin typeface="Lucida Sans" pitchFamily="34" charset="0"/>
                <a:ea typeface="Lucida Sans" pitchFamily="34" charset="0"/>
                <a:cs typeface="Lucida Sans" pitchFamily="34" charset="0"/>
              </a:rPr>
              <a:pPr algn="r"/>
              <a:t>‹#›</a:t>
            </a:fld>
            <a:r>
              <a:rPr lang="en-US" altLang="en-US" sz="1000">
                <a:solidFill>
                  <a:srgbClr val="FFFFFF"/>
                </a:solidFill>
                <a:latin typeface="Lucida Sans" pitchFamily="34" charset="0"/>
                <a:ea typeface="Lucida Sans" pitchFamily="34" charset="0"/>
                <a:cs typeface="Lucida Sans" pitchFamily="34" charset="0"/>
              </a:rPr>
              <a:t> </a:t>
            </a:r>
          </a:p>
        </p:txBody>
      </p:sp>
      <p:pic>
        <p:nvPicPr>
          <p:cNvPr id="17" name="Picture 5" descr="footer_saporg_white_horiz.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35725"/>
            <a:ext cx="5475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hlinkClick r:id="rId3"/>
          </p:cNvPr>
          <p:cNvSpPr/>
          <p:nvPr userDrawn="1"/>
        </p:nvSpPr>
        <p:spPr>
          <a:xfrm>
            <a:off x="3543300" y="6519863"/>
            <a:ext cx="1906588" cy="17621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26"/>
          <p:cNvSpPr>
            <a:spLocks noGrp="1"/>
          </p:cNvSpPr>
          <p:nvPr>
            <p:ph type="title"/>
          </p:nvPr>
        </p:nvSpPr>
        <p:spPr>
          <a:xfrm>
            <a:off x="214314" y="2914650"/>
            <a:ext cx="3675062" cy="1143000"/>
          </a:xfrm>
        </p:spPr>
        <p:txBody>
          <a:bodyPr/>
          <a:lstStyle>
            <a:lvl1pPr>
              <a:defRPr>
                <a:solidFill>
                  <a:srgbClr val="23593E"/>
                </a:solidFill>
              </a:defRPr>
            </a:lvl1pPr>
          </a:lstStyle>
          <a:p>
            <a:r>
              <a:rPr lang="en-US" smtClean="0"/>
              <a:t>Click to edit Master title style</a:t>
            </a:r>
            <a:endParaRPr lang="en-US" dirty="0"/>
          </a:p>
        </p:txBody>
      </p:sp>
      <p:sp>
        <p:nvSpPr>
          <p:cNvPr id="21" name="Text Placeholder 32"/>
          <p:cNvSpPr>
            <a:spLocks noGrp="1"/>
          </p:cNvSpPr>
          <p:nvPr>
            <p:ph type="body" sz="quarter" idx="10"/>
          </p:nvPr>
        </p:nvSpPr>
        <p:spPr>
          <a:xfrm>
            <a:off x="4624613" y="1858449"/>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2" name="Text Placeholder 32"/>
          <p:cNvSpPr>
            <a:spLocks noGrp="1"/>
          </p:cNvSpPr>
          <p:nvPr>
            <p:ph type="body" sz="quarter" idx="11"/>
          </p:nvPr>
        </p:nvSpPr>
        <p:spPr>
          <a:xfrm>
            <a:off x="7209515" y="1858449"/>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3" name="Text Placeholder 32"/>
          <p:cNvSpPr>
            <a:spLocks noGrp="1"/>
          </p:cNvSpPr>
          <p:nvPr>
            <p:ph type="body" sz="quarter" idx="12"/>
          </p:nvPr>
        </p:nvSpPr>
        <p:spPr>
          <a:xfrm>
            <a:off x="4624613" y="2400628"/>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4" name="Text Placeholder 32"/>
          <p:cNvSpPr>
            <a:spLocks noGrp="1"/>
          </p:cNvSpPr>
          <p:nvPr>
            <p:ph type="body" sz="quarter" idx="13"/>
          </p:nvPr>
        </p:nvSpPr>
        <p:spPr>
          <a:xfrm>
            <a:off x="7209515" y="2400628"/>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5" name="Text Placeholder 32"/>
          <p:cNvSpPr>
            <a:spLocks noGrp="1"/>
          </p:cNvSpPr>
          <p:nvPr>
            <p:ph type="body" sz="quarter" idx="14"/>
          </p:nvPr>
        </p:nvSpPr>
        <p:spPr>
          <a:xfrm>
            <a:off x="4624613" y="2955018"/>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6" name="Text Placeholder 32"/>
          <p:cNvSpPr>
            <a:spLocks noGrp="1"/>
          </p:cNvSpPr>
          <p:nvPr>
            <p:ph type="body" sz="quarter" idx="15"/>
          </p:nvPr>
        </p:nvSpPr>
        <p:spPr>
          <a:xfrm>
            <a:off x="7209515" y="2955018"/>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7" name="Text Placeholder 32"/>
          <p:cNvSpPr>
            <a:spLocks noGrp="1"/>
          </p:cNvSpPr>
          <p:nvPr>
            <p:ph type="body" sz="quarter" idx="16"/>
          </p:nvPr>
        </p:nvSpPr>
        <p:spPr>
          <a:xfrm>
            <a:off x="4624613" y="3509408"/>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8" name="Text Placeholder 32"/>
          <p:cNvSpPr>
            <a:spLocks noGrp="1"/>
          </p:cNvSpPr>
          <p:nvPr>
            <p:ph type="body" sz="quarter" idx="17"/>
          </p:nvPr>
        </p:nvSpPr>
        <p:spPr>
          <a:xfrm>
            <a:off x="7209515" y="3509408"/>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9" name="Text Placeholder 32"/>
          <p:cNvSpPr>
            <a:spLocks noGrp="1"/>
          </p:cNvSpPr>
          <p:nvPr>
            <p:ph type="body" sz="quarter" idx="18"/>
          </p:nvPr>
        </p:nvSpPr>
        <p:spPr>
          <a:xfrm>
            <a:off x="4624613" y="4063798"/>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0" name="Text Placeholder 32"/>
          <p:cNvSpPr>
            <a:spLocks noGrp="1"/>
          </p:cNvSpPr>
          <p:nvPr>
            <p:ph type="body" sz="quarter" idx="19"/>
          </p:nvPr>
        </p:nvSpPr>
        <p:spPr>
          <a:xfrm>
            <a:off x="7209515" y="4063798"/>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1" name="Text Placeholder 32"/>
          <p:cNvSpPr>
            <a:spLocks noGrp="1"/>
          </p:cNvSpPr>
          <p:nvPr>
            <p:ph type="body" sz="quarter" idx="20"/>
          </p:nvPr>
        </p:nvSpPr>
        <p:spPr>
          <a:xfrm>
            <a:off x="4624613" y="4618186"/>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2" name="Text Placeholder 32"/>
          <p:cNvSpPr>
            <a:spLocks noGrp="1"/>
          </p:cNvSpPr>
          <p:nvPr>
            <p:ph type="body" sz="quarter" idx="21"/>
          </p:nvPr>
        </p:nvSpPr>
        <p:spPr>
          <a:xfrm>
            <a:off x="7209515" y="4618186"/>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2565270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s Page 2">
    <p:spTree>
      <p:nvGrpSpPr>
        <p:cNvPr id="1" name=""/>
        <p:cNvGrpSpPr/>
        <p:nvPr/>
      </p:nvGrpSpPr>
      <p:grpSpPr>
        <a:xfrm>
          <a:off x="0" y="0"/>
          <a:ext cx="0" cy="0"/>
          <a:chOff x="0" y="0"/>
          <a:chExt cx="0" cy="0"/>
        </a:xfrm>
      </p:grpSpPr>
      <p:pic>
        <p:nvPicPr>
          <p:cNvPr id="15" name="Picture 3" descr="171366080_5_blur_72dpi.jpg"/>
          <p:cNvPicPr>
            <a:picLocks noChangeAspect="1"/>
          </p:cNvPicPr>
          <p:nvPr userDrawn="1"/>
        </p:nvPicPr>
        <p:blipFill>
          <a:blip r:embed="rId2">
            <a:extLst>
              <a:ext uri="{28A0092B-C50C-407E-A947-70E740481C1C}">
                <a14:useLocalDpi xmlns:a14="http://schemas.microsoft.com/office/drawing/2010/main" val="0"/>
              </a:ext>
            </a:extLst>
          </a:blip>
          <a:srcRect l="15875" t="20271" r="13477"/>
          <a:stretch>
            <a:fillRect/>
          </a:stretch>
        </p:blipFill>
        <p:spPr bwMode="auto">
          <a:xfrm>
            <a:off x="0" y="0"/>
            <a:ext cx="9144000"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p:nvPr userDrawn="1"/>
        </p:nvSpPr>
        <p:spPr>
          <a:xfrm>
            <a:off x="0" y="2120900"/>
            <a:ext cx="9144000" cy="3983038"/>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Lucida Sans"/>
              <a:cs typeface="Lucida Sans"/>
            </a:endParaRPr>
          </a:p>
        </p:txBody>
      </p:sp>
      <p:sp>
        <p:nvSpPr>
          <p:cNvPr id="27" name="Title 26"/>
          <p:cNvSpPr>
            <a:spLocks noGrp="1"/>
          </p:cNvSpPr>
          <p:nvPr>
            <p:ph type="title"/>
          </p:nvPr>
        </p:nvSpPr>
        <p:spPr>
          <a:xfrm>
            <a:off x="214314" y="3629025"/>
            <a:ext cx="3675062" cy="1143000"/>
          </a:xfrm>
        </p:spPr>
        <p:txBody>
          <a:bodyPr/>
          <a:lstStyle>
            <a:lvl1pPr>
              <a:defRPr>
                <a:solidFill>
                  <a:srgbClr val="23593E"/>
                </a:solidFill>
              </a:defRPr>
            </a:lvl1pPr>
          </a:lstStyle>
          <a:p>
            <a:r>
              <a:rPr lang="en-US" smtClean="0"/>
              <a:t>Click to edit Master title style</a:t>
            </a:r>
            <a:endParaRPr lang="en-US" dirty="0"/>
          </a:p>
        </p:txBody>
      </p:sp>
      <p:sp>
        <p:nvSpPr>
          <p:cNvPr id="33" name="Text Placeholder 32"/>
          <p:cNvSpPr>
            <a:spLocks noGrp="1"/>
          </p:cNvSpPr>
          <p:nvPr>
            <p:ph type="body" sz="quarter" idx="10"/>
          </p:nvPr>
        </p:nvSpPr>
        <p:spPr>
          <a:xfrm>
            <a:off x="4624613" y="2456788"/>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4" name="Text Placeholder 32"/>
          <p:cNvSpPr>
            <a:spLocks noGrp="1"/>
          </p:cNvSpPr>
          <p:nvPr>
            <p:ph type="body" sz="quarter" idx="11"/>
          </p:nvPr>
        </p:nvSpPr>
        <p:spPr>
          <a:xfrm>
            <a:off x="7209515" y="2456788"/>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5" name="Text Placeholder 32"/>
          <p:cNvSpPr>
            <a:spLocks noGrp="1"/>
          </p:cNvSpPr>
          <p:nvPr>
            <p:ph type="body" sz="quarter" idx="12"/>
          </p:nvPr>
        </p:nvSpPr>
        <p:spPr>
          <a:xfrm>
            <a:off x="4624613" y="2998967"/>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6" name="Text Placeholder 32"/>
          <p:cNvSpPr>
            <a:spLocks noGrp="1"/>
          </p:cNvSpPr>
          <p:nvPr>
            <p:ph type="body" sz="quarter" idx="13"/>
          </p:nvPr>
        </p:nvSpPr>
        <p:spPr>
          <a:xfrm>
            <a:off x="7209515" y="2998967"/>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7" name="Text Placeholder 32"/>
          <p:cNvSpPr>
            <a:spLocks noGrp="1"/>
          </p:cNvSpPr>
          <p:nvPr>
            <p:ph type="body" sz="quarter" idx="14"/>
          </p:nvPr>
        </p:nvSpPr>
        <p:spPr>
          <a:xfrm>
            <a:off x="4624613" y="3553357"/>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8" name="Text Placeholder 32"/>
          <p:cNvSpPr>
            <a:spLocks noGrp="1"/>
          </p:cNvSpPr>
          <p:nvPr>
            <p:ph type="body" sz="quarter" idx="15"/>
          </p:nvPr>
        </p:nvSpPr>
        <p:spPr>
          <a:xfrm>
            <a:off x="7209515" y="3553357"/>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9" name="Text Placeholder 32"/>
          <p:cNvSpPr>
            <a:spLocks noGrp="1"/>
          </p:cNvSpPr>
          <p:nvPr>
            <p:ph type="body" sz="quarter" idx="16"/>
          </p:nvPr>
        </p:nvSpPr>
        <p:spPr>
          <a:xfrm>
            <a:off x="4624613" y="4107747"/>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0" name="Text Placeholder 32"/>
          <p:cNvSpPr>
            <a:spLocks noGrp="1"/>
          </p:cNvSpPr>
          <p:nvPr>
            <p:ph type="body" sz="quarter" idx="17"/>
          </p:nvPr>
        </p:nvSpPr>
        <p:spPr>
          <a:xfrm>
            <a:off x="7209515" y="4107747"/>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1" name="Text Placeholder 32"/>
          <p:cNvSpPr>
            <a:spLocks noGrp="1"/>
          </p:cNvSpPr>
          <p:nvPr>
            <p:ph type="body" sz="quarter" idx="18"/>
          </p:nvPr>
        </p:nvSpPr>
        <p:spPr>
          <a:xfrm>
            <a:off x="4624613" y="4662137"/>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2" name="Text Placeholder 32"/>
          <p:cNvSpPr>
            <a:spLocks noGrp="1"/>
          </p:cNvSpPr>
          <p:nvPr>
            <p:ph type="body" sz="quarter" idx="19"/>
          </p:nvPr>
        </p:nvSpPr>
        <p:spPr>
          <a:xfrm>
            <a:off x="7209515" y="4662137"/>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3" name="Text Placeholder 32"/>
          <p:cNvSpPr>
            <a:spLocks noGrp="1"/>
          </p:cNvSpPr>
          <p:nvPr>
            <p:ph type="body" sz="quarter" idx="20"/>
          </p:nvPr>
        </p:nvSpPr>
        <p:spPr>
          <a:xfrm>
            <a:off x="4624613" y="5216525"/>
            <a:ext cx="2444750" cy="539750"/>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4" name="Text Placeholder 32"/>
          <p:cNvSpPr>
            <a:spLocks noGrp="1"/>
          </p:cNvSpPr>
          <p:nvPr>
            <p:ph type="body" sz="quarter" idx="21"/>
          </p:nvPr>
        </p:nvSpPr>
        <p:spPr>
          <a:xfrm>
            <a:off x="7209515" y="5216525"/>
            <a:ext cx="1447348" cy="539750"/>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2325471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rgbClr val="24593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5"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6"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7"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13" name="Title 2"/>
          <p:cNvSpPr>
            <a:spLocks noGrp="1"/>
          </p:cNvSpPr>
          <p:nvPr>
            <p:ph type="title"/>
          </p:nvPr>
        </p:nvSpPr>
        <p:spPr>
          <a:xfrm>
            <a:off x="216568" y="2829678"/>
            <a:ext cx="8620552" cy="868362"/>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861930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rgbClr val="46464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5"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6" name="Title 7"/>
          <p:cNvSpPr txBox="1">
            <a:spLocks/>
          </p:cNvSpPr>
          <p:nvPr userDrawn="1"/>
        </p:nvSpPr>
        <p:spPr>
          <a:xfrm>
            <a:off x="115888" y="2306638"/>
            <a:ext cx="3792537" cy="1931987"/>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7" name="Title 7"/>
          <p:cNvSpPr txBox="1">
            <a:spLocks/>
          </p:cNvSpPr>
          <p:nvPr userDrawn="1"/>
        </p:nvSpPr>
        <p:spPr>
          <a:xfrm>
            <a:off x="115888" y="2952750"/>
            <a:ext cx="3792537" cy="1933575"/>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endParaRPr lang="en-US" sz="3200" dirty="0">
              <a:latin typeface="Lucida Sans"/>
              <a:cs typeface="Lucida Sans"/>
            </a:endParaRPr>
          </a:p>
        </p:txBody>
      </p:sp>
      <p:sp>
        <p:nvSpPr>
          <p:cNvPr id="12" name="Title 2"/>
          <p:cNvSpPr>
            <a:spLocks noGrp="1"/>
          </p:cNvSpPr>
          <p:nvPr>
            <p:ph type="title"/>
          </p:nvPr>
        </p:nvSpPr>
        <p:spPr>
          <a:xfrm>
            <a:off x="216568" y="2829678"/>
            <a:ext cx="8620552" cy="868362"/>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334941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18" r:id="rId16"/>
    <p:sldLayoutId id="2147483734" r:id="rId17"/>
    <p:sldLayoutId id="2147483735" r:id="rId18"/>
    <p:sldLayoutId id="2147483736" r:id="rId19"/>
    <p:sldLayoutId id="2147483737" r:id="rId20"/>
    <p:sldLayoutId id="2147483738" r:id="rId21"/>
    <p:sldLayoutId id="2147483739" r:id="rId22"/>
    <p:sldLayoutId id="2147483740" r:id="rId23"/>
    <p:sldLayoutId id="2147483741" r:id="rId24"/>
    <p:sldLayoutId id="2147483742" r:id="rId25"/>
    <p:sldLayoutId id="2147483743" r:id="rId26"/>
  </p:sldLayoutIdLst>
  <p:txStyles>
    <p:titleStyle>
      <a:lvl1pPr algn="l" defTabSz="457200" rtl="0" fontAlgn="base">
        <a:spcBef>
          <a:spcPct val="0"/>
        </a:spcBef>
        <a:spcAft>
          <a:spcPct val="0"/>
        </a:spcAft>
        <a:defRPr sz="2800" kern="1200">
          <a:solidFill>
            <a:schemeClr val="tx1"/>
          </a:solidFill>
          <a:latin typeface="Lucida Sans"/>
          <a:ea typeface="Lucida Sans" pitchFamily="34" charset="0"/>
          <a:cs typeface="Lucida Sans"/>
        </a:defRPr>
      </a:lvl1pPr>
      <a:lvl2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2pPr>
      <a:lvl3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3pPr>
      <a:lvl4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4pPr>
      <a:lvl5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5pPr>
      <a:lvl6pPr marL="4572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6pPr>
      <a:lvl7pPr marL="9144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7pPr>
      <a:lvl8pPr marL="13716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8pPr>
      <a:lvl9pPr marL="18288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9pPr>
    </p:titleStyle>
    <p:bodyStyle>
      <a:lvl1pPr marL="342900" indent="-342900" algn="l" defTabSz="457200" rtl="0" fontAlgn="base">
        <a:spcBef>
          <a:spcPct val="20000"/>
        </a:spcBef>
        <a:spcAft>
          <a:spcPct val="0"/>
        </a:spcAft>
        <a:buFont typeface="Arial" charset="0"/>
        <a:buChar char="•"/>
        <a:defRPr sz="2400" kern="1200">
          <a:solidFill>
            <a:schemeClr val="tx1"/>
          </a:solidFill>
          <a:latin typeface="Lucida Sans"/>
          <a:ea typeface="Lucida Sans" pitchFamily="34" charset="0"/>
          <a:cs typeface="Lucida Sans"/>
        </a:defRPr>
      </a:lvl1pPr>
      <a:lvl2pPr marL="742950" indent="-285750" algn="l" defTabSz="457200" rtl="0" fontAlgn="base">
        <a:spcBef>
          <a:spcPct val="20000"/>
        </a:spcBef>
        <a:spcAft>
          <a:spcPct val="0"/>
        </a:spcAft>
        <a:buFont typeface="Arial" charset="0"/>
        <a:buChar char="–"/>
        <a:defRPr sz="2000" kern="1200">
          <a:solidFill>
            <a:schemeClr val="tx1"/>
          </a:solidFill>
          <a:latin typeface="Lucida Sans"/>
          <a:ea typeface="Lucida Sans" pitchFamily="34" charset="0"/>
          <a:cs typeface="Lucida Sans"/>
        </a:defRPr>
      </a:lvl2pPr>
      <a:lvl3pPr marL="1143000" indent="-228600" algn="l" defTabSz="457200" rtl="0" fontAlgn="base">
        <a:spcBef>
          <a:spcPct val="20000"/>
        </a:spcBef>
        <a:spcAft>
          <a:spcPct val="0"/>
        </a:spcAft>
        <a:buFont typeface="Arial" charset="0"/>
        <a:buChar char="•"/>
        <a:defRPr kern="1200">
          <a:solidFill>
            <a:schemeClr val="tx1"/>
          </a:solidFill>
          <a:latin typeface="Lucida Sans"/>
          <a:ea typeface="Lucida Sans" pitchFamily="34" charset="0"/>
          <a:cs typeface="Lucida Sans"/>
        </a:defRPr>
      </a:lvl3pPr>
      <a:lvl4pPr marL="1600200" indent="-228600" algn="l" defTabSz="457200" rtl="0" fontAlgn="base">
        <a:spcBef>
          <a:spcPct val="20000"/>
        </a:spcBef>
        <a:spcAft>
          <a:spcPct val="0"/>
        </a:spcAft>
        <a:buFont typeface="Arial" charset="0"/>
        <a:buChar char="–"/>
        <a:defRPr sz="1600" kern="1200">
          <a:solidFill>
            <a:schemeClr val="tx1"/>
          </a:solidFill>
          <a:latin typeface="Lucida Sans"/>
          <a:ea typeface="Lucida Sans" pitchFamily="34" charset="0"/>
          <a:cs typeface="Lucida Sans"/>
        </a:defRPr>
      </a:lvl4pPr>
      <a:lvl5pPr marL="2057400" indent="-228600" algn="l" defTabSz="457200" rtl="0" fontAlgn="base">
        <a:spcBef>
          <a:spcPct val="20000"/>
        </a:spcBef>
        <a:spcAft>
          <a:spcPct val="0"/>
        </a:spcAft>
        <a:buFont typeface="Arial" charset="0"/>
        <a:buChar char="»"/>
        <a:defRPr sz="1600" kern="1200">
          <a:solidFill>
            <a:schemeClr val="tx1"/>
          </a:solidFill>
          <a:latin typeface="Lucida Sans"/>
          <a:ea typeface="Lucida Sans" pitchFamily="34"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hyperlink" Target="http://www.achievethecore.org"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hyperlink" Target="mailto:dbarnett@ccboe.com" TargetMode="External"/><Relationship Id="rId2" Type="http://schemas.openxmlformats.org/officeDocument/2006/relationships/notesSlide" Target="../notesSlides/notesSlide38.xml"/><Relationship Id="rId1" Type="http://schemas.openxmlformats.org/officeDocument/2006/relationships/slideLayout" Target="../slideLayouts/slideLayout20.xml"/><Relationship Id="rId6" Type="http://schemas.openxmlformats.org/officeDocument/2006/relationships/image" Target="../media/image9.jpeg"/><Relationship Id="rId5" Type="http://schemas.openxmlformats.org/officeDocument/2006/relationships/hyperlink" Target="http://achievethecore.org/" TargetMode="External"/><Relationship Id="rId4" Type="http://schemas.openxmlformats.org/officeDocument/2006/relationships/hyperlink" Target="mailto:amy.burgess@garrettcountyschools.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2519363" y="5037138"/>
            <a:ext cx="185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endParaRPr lang="en-US" altLang="en-US" dirty="0"/>
          </a:p>
        </p:txBody>
      </p:sp>
      <p:sp>
        <p:nvSpPr>
          <p:cNvPr id="27651" name="Title 13"/>
          <p:cNvSpPr>
            <a:spLocks noGrp="1"/>
          </p:cNvSpPr>
          <p:nvPr>
            <p:ph type="ctrTitle"/>
          </p:nvPr>
        </p:nvSpPr>
        <p:spPr>
          <a:xfrm>
            <a:off x="219075" y="2362200"/>
            <a:ext cx="8786813" cy="1470025"/>
          </a:xfrm>
        </p:spPr>
        <p:txBody>
          <a:bodyPr>
            <a:normAutofit fontScale="90000"/>
          </a:bodyPr>
          <a:lstStyle/>
          <a:p>
            <a:r>
              <a:rPr lang="en-US" altLang="en-US" dirty="0" smtClean="0">
                <a:latin typeface="Lucida Sans" pitchFamily="34" charset="0"/>
                <a:cs typeface="Lucida Sans" pitchFamily="34" charset="0"/>
              </a:rPr>
              <a:t>Standards-Aligned vs. Standards-Based: Evaluating Alignment of Instructional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rPr>
              <a:t>and Assessment Materials </a:t>
            </a:r>
          </a:p>
        </p:txBody>
      </p:sp>
      <p:sp>
        <p:nvSpPr>
          <p:cNvPr id="27652" name="Subtitle 14"/>
          <p:cNvSpPr>
            <a:spLocks noGrp="1"/>
          </p:cNvSpPr>
          <p:nvPr>
            <p:ph type="subTitle" idx="1"/>
          </p:nvPr>
        </p:nvSpPr>
        <p:spPr>
          <a:xfrm>
            <a:off x="219075" y="3835400"/>
            <a:ext cx="8786813" cy="792163"/>
          </a:xfrm>
        </p:spPr>
        <p:txBody>
          <a:bodyPr/>
          <a:lstStyle/>
          <a:p>
            <a:pPr algn="r"/>
            <a:endParaRPr lang="en-US" altLang="en-US" dirty="0" smtClean="0">
              <a:latin typeface="Lucida Sans" pitchFamily="34" charset="0"/>
              <a:cs typeface="Lucida Sans" pitchFamily="34" charset="0"/>
            </a:endParaRPr>
          </a:p>
          <a:p>
            <a:pPr algn="r"/>
            <a:r>
              <a:rPr lang="en-US" altLang="en-US" dirty="0" smtClean="0">
                <a:latin typeface="Lucida Sans" pitchFamily="34" charset="0"/>
                <a:cs typeface="Lucida Sans" pitchFamily="34" charset="0"/>
              </a:rPr>
              <a:t>July </a:t>
            </a:r>
            <a:r>
              <a:rPr lang="en-US" altLang="en-US" dirty="0" smtClean="0">
                <a:latin typeface="Lucida Sans" pitchFamily="34" charset="0"/>
                <a:cs typeface="Lucida Sans" pitchFamily="34" charset="0"/>
              </a:rPr>
              <a:t>2014</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0108" y="218192"/>
            <a:ext cx="4335780" cy="134951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457200" y="22225"/>
            <a:ext cx="8229600" cy="1143000"/>
          </a:xfrm>
        </p:spPr>
        <p:txBody>
          <a:bodyPr/>
          <a:lstStyle/>
          <a:p>
            <a:r>
              <a:rPr lang="en-US" altLang="en-US" smtClean="0">
                <a:latin typeface="Lucida Sans" pitchFamily="34" charset="0"/>
                <a:cs typeface="Lucida Sans" pitchFamily="34" charset="0"/>
              </a:rPr>
              <a:t>Evaluators  must be well versed in the Shifts</a:t>
            </a:r>
          </a:p>
        </p:txBody>
      </p:sp>
      <p:graphicFrame>
        <p:nvGraphicFramePr>
          <p:cNvPr id="7" name="Content Placeholder 6"/>
          <p:cNvGraphicFramePr>
            <a:graphicFrameLocks noGrp="1"/>
          </p:cNvGraphicFramePr>
          <p:nvPr>
            <p:ph sz="half" idx="1"/>
          </p:nvPr>
        </p:nvGraphicFramePr>
        <p:xfrm>
          <a:off x="365125" y="1117600"/>
          <a:ext cx="4038600" cy="5118312"/>
        </p:xfrm>
        <a:graphic>
          <a:graphicData uri="http://schemas.openxmlformats.org/drawingml/2006/table">
            <a:tbl>
              <a:tblPr firstRow="1" bandRow="1">
                <a:tableStyleId>{5C22544A-7EE6-4342-B048-85BDC9FD1C3A}</a:tableStyleId>
              </a:tblPr>
              <a:tblGrid>
                <a:gridCol w="4038600"/>
              </a:tblGrid>
              <a:tr h="464808">
                <a:tc>
                  <a:txBody>
                    <a:bodyPr/>
                    <a:lstStyle/>
                    <a:p>
                      <a:r>
                        <a:rPr lang="en-US" sz="2400" dirty="0" smtClean="0"/>
                        <a:t>ELA/Literacy</a:t>
                      </a:r>
                      <a:endParaRPr lang="en-US" sz="2400" dirty="0"/>
                    </a:p>
                  </a:txBody>
                  <a:tcPr marT="45711" marB="45711"/>
                </a:tc>
              </a:tr>
              <a:tr h="1188490">
                <a:tc>
                  <a:txBody>
                    <a:bodyPr/>
                    <a:lstStyle/>
                    <a:p>
                      <a:pPr marL="342900" indent="-342900">
                        <a:buFont typeface="+mj-lt"/>
                        <a:buAutoNum type="arabicPeriod"/>
                      </a:pPr>
                      <a:r>
                        <a:rPr lang="en-US" sz="2400" dirty="0" smtClean="0"/>
                        <a:t>Regular</a:t>
                      </a:r>
                      <a:r>
                        <a:rPr lang="en-US" sz="2400" baseline="0" dirty="0" smtClean="0"/>
                        <a:t> practice with complex text and its academic language</a:t>
                      </a:r>
                      <a:endParaRPr lang="en-US" sz="2400" dirty="0"/>
                    </a:p>
                  </a:txBody>
                  <a:tcPr marT="45711" marB="45711"/>
                </a:tc>
              </a:tr>
              <a:tr h="1605540">
                <a:tc>
                  <a:txBody>
                    <a:bodyPr/>
                    <a:lstStyle/>
                    <a:p>
                      <a:pPr marL="342900" indent="-342900">
                        <a:buFont typeface="+mj-lt"/>
                        <a:buAutoNum type="arabicPeriod" startAt="2"/>
                      </a:pPr>
                      <a:r>
                        <a:rPr lang="en-US" sz="2400" dirty="0" smtClean="0"/>
                        <a:t>Reading, writing and speaking</a:t>
                      </a:r>
                      <a:r>
                        <a:rPr lang="en-US" sz="2400" baseline="0" dirty="0" smtClean="0"/>
                        <a:t> grounded in evidence from text, both literary and informational</a:t>
                      </a:r>
                      <a:endParaRPr lang="en-US" sz="2400" dirty="0"/>
                    </a:p>
                  </a:txBody>
                  <a:tcPr marT="45711" marB="45711"/>
                </a:tc>
              </a:tr>
              <a:tr h="1859262">
                <a:tc>
                  <a:txBody>
                    <a:bodyPr/>
                    <a:lstStyle/>
                    <a:p>
                      <a:pPr marL="342900" indent="-342900">
                        <a:buFont typeface="+mj-lt"/>
                        <a:buAutoNum type="arabicPeriod" startAt="3"/>
                      </a:pPr>
                      <a:r>
                        <a:rPr lang="en-US" sz="2400" dirty="0" smtClean="0"/>
                        <a:t>Building knowledge through content-rich</a:t>
                      </a:r>
                      <a:r>
                        <a:rPr lang="en-US" sz="2400" baseline="0" dirty="0" smtClean="0"/>
                        <a:t> nonfiction</a:t>
                      </a:r>
                      <a:endParaRPr lang="en-US" sz="2400" dirty="0"/>
                    </a:p>
                  </a:txBody>
                  <a:tcPr marT="45711" marB="45711"/>
                </a:tc>
              </a:tr>
            </a:tbl>
          </a:graphicData>
        </a:graphic>
      </p:graphicFrame>
      <p:graphicFrame>
        <p:nvGraphicFramePr>
          <p:cNvPr id="8" name="Content Placeholder 6"/>
          <p:cNvGraphicFramePr>
            <a:graphicFrameLocks noGrp="1"/>
          </p:cNvGraphicFramePr>
          <p:nvPr>
            <p:ph sz="half" idx="2"/>
          </p:nvPr>
        </p:nvGraphicFramePr>
        <p:xfrm>
          <a:off x="4730750" y="1117600"/>
          <a:ext cx="4038600" cy="5138738"/>
        </p:xfrm>
        <a:graphic>
          <a:graphicData uri="http://schemas.openxmlformats.org/drawingml/2006/table">
            <a:tbl>
              <a:tblPr firstRow="1" bandRow="1">
                <a:tableStyleId>{5C22544A-7EE6-4342-B048-85BDC9FD1C3A}</a:tableStyleId>
              </a:tblPr>
              <a:tblGrid>
                <a:gridCol w="4038600"/>
              </a:tblGrid>
              <a:tr h="457211">
                <a:tc>
                  <a:txBody>
                    <a:bodyPr/>
                    <a:lstStyle/>
                    <a:p>
                      <a:r>
                        <a:rPr lang="en-US" sz="2400" dirty="0" smtClean="0"/>
                        <a:t>Mathematics</a:t>
                      </a:r>
                      <a:endParaRPr lang="en-US" sz="2400" dirty="0"/>
                    </a:p>
                  </a:txBody>
                  <a:tcPr marT="45721" marB="45721"/>
                </a:tc>
              </a:tr>
              <a:tr h="1189258">
                <a:tc>
                  <a:txBody>
                    <a:bodyPr/>
                    <a:lstStyle/>
                    <a:p>
                      <a:pPr marL="342900" indent="-342900">
                        <a:buFont typeface="+mj-lt"/>
                        <a:buAutoNum type="arabicPeriod"/>
                      </a:pPr>
                      <a:r>
                        <a:rPr lang="en-US" sz="2400" dirty="0" smtClean="0"/>
                        <a:t>Focus strongly where the Standards focus</a:t>
                      </a:r>
                      <a:endParaRPr lang="en-US" sz="2400" dirty="0"/>
                    </a:p>
                  </a:txBody>
                  <a:tcPr marT="45721" marB="45721"/>
                </a:tc>
              </a:tr>
              <a:tr h="1571982">
                <a:tc>
                  <a:txBody>
                    <a:bodyPr/>
                    <a:lstStyle/>
                    <a:p>
                      <a:pPr marL="342900" indent="-342900">
                        <a:buFont typeface="+mj-lt"/>
                        <a:buAutoNum type="arabicPeriod" startAt="2"/>
                      </a:pPr>
                      <a:r>
                        <a:rPr lang="en-US" sz="2400" dirty="0" smtClean="0"/>
                        <a:t>Coherence:</a:t>
                      </a:r>
                      <a:r>
                        <a:rPr lang="en-US" sz="2400" baseline="0" dirty="0" smtClean="0"/>
                        <a:t>  Think across grades, and link to major topics within grades</a:t>
                      </a:r>
                      <a:endParaRPr lang="en-US" sz="2400" dirty="0"/>
                    </a:p>
                  </a:txBody>
                  <a:tcPr marT="45721" marB="45721"/>
                </a:tc>
              </a:tr>
              <a:tr h="1920287">
                <a:tc>
                  <a:txBody>
                    <a:bodyPr/>
                    <a:lstStyle/>
                    <a:p>
                      <a:pPr marL="342900" indent="-342900">
                        <a:buFont typeface="+mj-lt"/>
                        <a:buAutoNum type="arabicPeriod" startAt="3"/>
                      </a:pPr>
                      <a:r>
                        <a:rPr lang="en-US" sz="2400" dirty="0" smtClean="0"/>
                        <a:t>Rigor:  In major topics, pursue with equal intensity:  conceptual understanding, procedural</a:t>
                      </a:r>
                      <a:r>
                        <a:rPr lang="en-US" sz="2400" baseline="0" dirty="0" smtClean="0"/>
                        <a:t> skill and fluency, and application</a:t>
                      </a:r>
                      <a:endParaRPr lang="en-US" sz="2400" dirty="0"/>
                    </a:p>
                  </a:txBody>
                  <a:tcPr marT="45721" marB="45721"/>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319088"/>
            <a:ext cx="8229600" cy="685800"/>
          </a:xfrm>
        </p:spPr>
        <p:txBody>
          <a:bodyPr/>
          <a:lstStyle/>
          <a:p>
            <a:r>
              <a:rPr lang="en-US" altLang="en-US" smtClean="0">
                <a:latin typeface="Lucida Sans" pitchFamily="34" charset="0"/>
                <a:cs typeface="Lucida Sans" pitchFamily="34" charset="0"/>
              </a:rPr>
              <a:t>Types of Tools in the Toolkit</a:t>
            </a:r>
          </a:p>
        </p:txBody>
      </p:sp>
      <p:graphicFrame>
        <p:nvGraphicFramePr>
          <p:cNvPr id="5" name="Content Placeholder 4"/>
          <p:cNvGraphicFramePr>
            <a:graphicFrameLocks noGrp="1"/>
          </p:cNvGraphicFramePr>
          <p:nvPr>
            <p:ph idx="1"/>
          </p:nvPr>
        </p:nvGraphicFramePr>
        <p:xfrm>
          <a:off x="533400" y="1084263"/>
          <a:ext cx="8229600" cy="5192711"/>
        </p:xfrm>
        <a:graphic>
          <a:graphicData uri="http://schemas.openxmlformats.org/drawingml/2006/table">
            <a:tbl>
              <a:tblPr firstRow="1" bandRow="1">
                <a:tableStyleId>{5C22544A-7EE6-4342-B048-85BDC9FD1C3A}</a:tableStyleId>
              </a:tblPr>
              <a:tblGrid>
                <a:gridCol w="2590800"/>
                <a:gridCol w="5638800"/>
              </a:tblGrid>
              <a:tr h="387540">
                <a:tc>
                  <a:txBody>
                    <a:bodyPr/>
                    <a:lstStyle/>
                    <a:p>
                      <a:r>
                        <a:rPr lang="en-US" sz="1800" dirty="0" smtClean="0"/>
                        <a:t>Type of Tool</a:t>
                      </a:r>
                      <a:endParaRPr lang="en-US" sz="1800" dirty="0"/>
                    </a:p>
                  </a:txBody>
                  <a:tcPr marT="45721" marB="45721"/>
                </a:tc>
                <a:tc>
                  <a:txBody>
                    <a:bodyPr/>
                    <a:lstStyle/>
                    <a:p>
                      <a:r>
                        <a:rPr lang="en-US" sz="1800" dirty="0" smtClean="0"/>
                        <a:t>Used for Evaluating</a:t>
                      </a:r>
                      <a:endParaRPr lang="en-US" sz="1800" dirty="0"/>
                    </a:p>
                  </a:txBody>
                  <a:tcPr marT="45721" marB="45721"/>
                </a:tc>
              </a:tr>
              <a:tr h="966196">
                <a:tc>
                  <a:txBody>
                    <a:bodyPr/>
                    <a:lstStyle/>
                    <a:p>
                      <a:r>
                        <a:rPr lang="en-US" sz="2000" dirty="0" smtClean="0"/>
                        <a:t>Instructional Materials Evaluation Tool (IMET)</a:t>
                      </a:r>
                      <a:endParaRPr lang="en-US" sz="2000"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lnSpc>
                          <a:spcPct val="115000"/>
                        </a:lnSpc>
                        <a:spcBef>
                          <a:spcPts val="0"/>
                        </a:spcBef>
                        <a:spcAft>
                          <a:spcPts val="0"/>
                        </a:spcAft>
                      </a:pPr>
                      <a:r>
                        <a:rPr lang="en-US" sz="2000" kern="1200" dirty="0">
                          <a:solidFill>
                            <a:schemeClr val="tx1"/>
                          </a:solidFill>
                          <a:latin typeface="+mn-lt"/>
                          <a:ea typeface="+mn-ea"/>
                          <a:cs typeface="+mn-cs"/>
                        </a:rPr>
                        <a:t>Comprehensive mathematics and English language arts or reading curricula in print and digital format.</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tr>
              <a:tr h="1035210">
                <a:tc>
                  <a:txBody>
                    <a:bodyPr/>
                    <a:lstStyle/>
                    <a:p>
                      <a:r>
                        <a:rPr lang="en-US" sz="2000" dirty="0" err="1" smtClean="0"/>
                        <a:t>EQuIP</a:t>
                      </a:r>
                      <a:r>
                        <a:rPr lang="en-US" sz="2000" baseline="0" dirty="0" smtClean="0"/>
                        <a:t> Rubric for Lessons and Units</a:t>
                      </a:r>
                      <a:endParaRPr lang="en-US" sz="2000"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lnSpc>
                          <a:spcPct val="115000"/>
                        </a:lnSpc>
                        <a:spcBef>
                          <a:spcPts val="0"/>
                        </a:spcBef>
                        <a:spcAft>
                          <a:spcPts val="0"/>
                        </a:spcAft>
                      </a:pPr>
                      <a:r>
                        <a:rPr lang="en-US" sz="2000" kern="1200" dirty="0">
                          <a:solidFill>
                            <a:schemeClr val="tx1"/>
                          </a:solidFill>
                          <a:latin typeface="+mn-lt"/>
                          <a:ea typeface="+mn-ea"/>
                          <a:cs typeface="+mn-cs"/>
                        </a:rPr>
                        <a:t>Lesson plans and units of instruction in mathematics and English language arts/literacy.</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r>
              <a:tr h="1752629">
                <a:tc>
                  <a:txBody>
                    <a:bodyPr/>
                    <a:lstStyle/>
                    <a:p>
                      <a:r>
                        <a:rPr lang="en-US" sz="2000" dirty="0" smtClean="0"/>
                        <a:t>Assessment Evaluation</a:t>
                      </a:r>
                      <a:r>
                        <a:rPr lang="en-US" sz="2000" baseline="0" dirty="0" smtClean="0"/>
                        <a:t> Tool (AET)</a:t>
                      </a:r>
                      <a:endParaRPr lang="en-US" sz="2000"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lnSpc>
                          <a:spcPct val="115000"/>
                        </a:lnSpc>
                        <a:spcBef>
                          <a:spcPts val="0"/>
                        </a:spcBef>
                        <a:spcAft>
                          <a:spcPts val="0"/>
                        </a:spcAft>
                      </a:pPr>
                      <a:r>
                        <a:rPr lang="en-US" sz="2000" kern="1200" dirty="0">
                          <a:solidFill>
                            <a:schemeClr val="tx1"/>
                          </a:solidFill>
                          <a:latin typeface="+mn-lt"/>
                          <a:ea typeface="+mn-ea"/>
                          <a:cs typeface="+mn-cs"/>
                        </a:rPr>
                        <a:t>Assessments or sets of assessments and item banks for mathematics and English language arts/literacy, including interim/benchmark assessments, and classroom assessments designed to address a grade or course.</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r>
              <a:tr h="1051136">
                <a:tc>
                  <a:txBody>
                    <a:bodyPr/>
                    <a:lstStyle/>
                    <a:p>
                      <a:r>
                        <a:rPr lang="en-US" sz="2000" dirty="0" smtClean="0"/>
                        <a:t>Assessment Passage and Item Quality Criteria Checklist</a:t>
                      </a:r>
                      <a:endParaRPr lang="en-US" sz="2000"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spcBef>
                          <a:spcPts val="0"/>
                        </a:spcBef>
                        <a:spcAft>
                          <a:spcPts val="0"/>
                        </a:spcAft>
                      </a:pPr>
                      <a:r>
                        <a:rPr lang="en-US" sz="2000" kern="1200" dirty="0">
                          <a:solidFill>
                            <a:schemeClr val="tx1"/>
                          </a:solidFill>
                          <a:latin typeface="+mn-lt"/>
                          <a:ea typeface="+mn-ea"/>
                          <a:cs typeface="+mn-cs"/>
                        </a:rPr>
                        <a:t>Assessment passages and assessment items or tasks.</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Exploring the </a:t>
            </a:r>
            <a:r>
              <a:rPr lang="en-US" i="1" dirty="0" smtClean="0"/>
              <a:t>Toolkit: Toolkit Scavenger Hunt</a:t>
            </a:r>
            <a:endParaRPr lang="en-US" i="1" dirty="0"/>
          </a:p>
        </p:txBody>
      </p:sp>
      <p:sp>
        <p:nvSpPr>
          <p:cNvPr id="6" name="Content Placeholder 5"/>
          <p:cNvSpPr>
            <a:spLocks noGrp="1"/>
          </p:cNvSpPr>
          <p:nvPr>
            <p:ph idx="1"/>
          </p:nvPr>
        </p:nvSpPr>
        <p:spPr>
          <a:xfrm>
            <a:off x="457200" y="1038289"/>
            <a:ext cx="8229600" cy="4902481"/>
          </a:xfrm>
        </p:spPr>
        <p:txBody>
          <a:bodyPr/>
          <a:lstStyle/>
          <a:p>
            <a:pPr algn="ctr">
              <a:buNone/>
            </a:pPr>
            <a:r>
              <a:rPr lang="en-US" b="1" dirty="0" smtClean="0"/>
              <a:t>Please Move into Work Groups</a:t>
            </a:r>
            <a:r>
              <a:rPr lang="en-US" dirty="0" smtClean="0"/>
              <a:t>:</a:t>
            </a:r>
          </a:p>
          <a:p>
            <a:pPr>
              <a:buNone/>
            </a:pPr>
            <a:endParaRPr lang="en-US" sz="2000" dirty="0" smtClean="0"/>
          </a:p>
          <a:p>
            <a:pPr>
              <a:buNone/>
            </a:pPr>
            <a:endParaRPr lang="en-US" sz="2000" dirty="0" smtClean="0"/>
          </a:p>
        </p:txBody>
      </p:sp>
      <p:graphicFrame>
        <p:nvGraphicFramePr>
          <p:cNvPr id="4" name="Table 3"/>
          <p:cNvGraphicFramePr>
            <a:graphicFrameLocks noGrp="1"/>
          </p:cNvGraphicFramePr>
          <p:nvPr>
            <p:extLst>
              <p:ext uri="{D42A27DB-BD31-4B8C-83A1-F6EECF244321}">
                <p14:modId xmlns:p14="http://schemas.microsoft.com/office/powerpoint/2010/main" val="4199158595"/>
              </p:ext>
            </p:extLst>
          </p:nvPr>
        </p:nvGraphicFramePr>
        <p:xfrm>
          <a:off x="705371" y="1570741"/>
          <a:ext cx="7981429" cy="4559236"/>
        </p:xfrm>
        <a:graphic>
          <a:graphicData uri="http://schemas.openxmlformats.org/drawingml/2006/table">
            <a:tbl>
              <a:tblPr firstRow="1" bandRow="1">
                <a:tableStyleId>{5C22544A-7EE6-4342-B048-85BDC9FD1C3A}</a:tableStyleId>
              </a:tblPr>
              <a:tblGrid>
                <a:gridCol w="1256779"/>
                <a:gridCol w="6724650"/>
              </a:tblGrid>
              <a:tr h="455765">
                <a:tc>
                  <a:txBody>
                    <a:bodyPr/>
                    <a:lstStyle/>
                    <a:p>
                      <a:pPr algn="ctr"/>
                      <a:r>
                        <a:rPr lang="en-US" sz="2800" dirty="0" smtClean="0"/>
                        <a:t>Group</a:t>
                      </a:r>
                      <a:endParaRPr lang="en-US" sz="2800" dirty="0"/>
                    </a:p>
                  </a:txBody>
                  <a:tcPr/>
                </a:tc>
                <a:tc>
                  <a:txBody>
                    <a:bodyPr/>
                    <a:lstStyle/>
                    <a:p>
                      <a:pPr algn="ctr"/>
                      <a:r>
                        <a:rPr lang="en-US" sz="2800" dirty="0" smtClean="0"/>
                        <a:t>Tool</a:t>
                      </a:r>
                      <a:endParaRPr lang="en-US" sz="2800" dirty="0"/>
                    </a:p>
                  </a:txBody>
                  <a:tcPr/>
                </a:tc>
              </a:tr>
              <a:tr h="8311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1</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800" b="1" dirty="0" smtClean="0"/>
                        <a:t> Instructional Materials Evaluation Tool (IMET)</a:t>
                      </a:r>
                    </a:p>
                  </a:txBody>
                  <a:tcPr/>
                </a:tc>
              </a:tr>
              <a:tr h="831100">
                <a:tc>
                  <a:txBody>
                    <a:bodyPr/>
                    <a:lstStyle/>
                    <a:p>
                      <a:pPr algn="ctr"/>
                      <a:r>
                        <a:rPr lang="en-US" sz="2800" b="1" dirty="0" smtClean="0">
                          <a:solidFill>
                            <a:schemeClr val="tx1"/>
                          </a:solidFill>
                        </a:rPr>
                        <a:t>2</a:t>
                      </a:r>
                      <a:endParaRPr lang="en-US" sz="2800" b="1"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800" b="1" dirty="0" err="1" smtClean="0"/>
                        <a:t>EQuIP</a:t>
                      </a:r>
                      <a:r>
                        <a:rPr lang="en-US" sz="2800" b="1" baseline="0" dirty="0" smtClean="0"/>
                        <a:t> Rubric for Lessons and Units</a:t>
                      </a:r>
                      <a:endParaRPr lang="en-US" sz="2800" b="1" dirty="0" smtClean="0"/>
                    </a:p>
                    <a:p>
                      <a:pPr algn="ctr"/>
                      <a:endParaRPr lang="en-US" sz="2800" b="1" dirty="0"/>
                    </a:p>
                  </a:txBody>
                  <a:tcPr/>
                </a:tc>
              </a:tr>
              <a:tr h="8311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3</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800" b="1" dirty="0" smtClean="0"/>
                        <a:t>Assessment Evaluation</a:t>
                      </a:r>
                      <a:r>
                        <a:rPr lang="en-US" sz="2800" b="1" baseline="0" dirty="0" smtClean="0"/>
                        <a:t> Tool (AET)</a:t>
                      </a:r>
                      <a:endParaRPr lang="en-US" sz="2800" b="1" dirty="0" smtClean="0"/>
                    </a:p>
                    <a:p>
                      <a:pPr algn="ctr"/>
                      <a:endParaRPr lang="en-US" sz="2800" b="1" dirty="0"/>
                    </a:p>
                  </a:txBody>
                  <a:tcPr/>
                </a:tc>
              </a:tr>
              <a:tr h="1206436">
                <a:tc>
                  <a:txBody>
                    <a:bodyPr/>
                    <a:lstStyle/>
                    <a:p>
                      <a:pPr algn="ctr"/>
                      <a:r>
                        <a:rPr lang="en-US" sz="2800" b="1" dirty="0" smtClean="0">
                          <a:solidFill>
                            <a:schemeClr val="tx1"/>
                          </a:solidFill>
                        </a:rPr>
                        <a:t>4</a:t>
                      </a:r>
                      <a:endParaRPr lang="en-US" sz="2800" b="1"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800" b="1" dirty="0" smtClean="0"/>
                        <a:t>Assessment Passage and Item Quality Criteria Checklist</a:t>
                      </a:r>
                    </a:p>
                  </a:txBody>
                  <a:tcPr/>
                </a:tc>
              </a:tr>
            </a:tbl>
          </a:graphicData>
        </a:graphic>
      </p:graphicFrame>
    </p:spTree>
    <p:extLst>
      <p:ext uri="{BB962C8B-B14F-4D97-AF65-F5344CB8AC3E}">
        <p14:creationId xmlns:p14="http://schemas.microsoft.com/office/powerpoint/2010/main" val="2818272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Exploring the </a:t>
            </a:r>
            <a:r>
              <a:rPr lang="en-US" i="1" dirty="0" smtClean="0"/>
              <a:t>Toolkit</a:t>
            </a:r>
            <a:endParaRPr lang="en-US" i="1" dirty="0"/>
          </a:p>
        </p:txBody>
      </p:sp>
      <p:sp>
        <p:nvSpPr>
          <p:cNvPr id="6" name="Content Placeholder 5"/>
          <p:cNvSpPr>
            <a:spLocks noGrp="1"/>
          </p:cNvSpPr>
          <p:nvPr>
            <p:ph idx="1"/>
          </p:nvPr>
        </p:nvSpPr>
        <p:spPr>
          <a:xfrm>
            <a:off x="457200" y="1066800"/>
            <a:ext cx="8229600" cy="5059363"/>
          </a:xfrm>
        </p:spPr>
        <p:txBody>
          <a:bodyPr/>
          <a:lstStyle/>
          <a:p>
            <a:r>
              <a:rPr lang="en-US" dirty="0" smtClean="0"/>
              <a:t>Complete a T-Chart to show the characteristics of </a:t>
            </a:r>
            <a:r>
              <a:rPr lang="en-US" sz="3200" b="1" dirty="0" smtClean="0">
                <a:solidFill>
                  <a:srgbClr val="0E6641"/>
                </a:solidFill>
              </a:rPr>
              <a:t>structure</a:t>
            </a:r>
            <a:r>
              <a:rPr lang="en-US" dirty="0" smtClean="0"/>
              <a:t> for assigned tool.</a:t>
            </a:r>
          </a:p>
          <a:p>
            <a:pPr marL="0" indent="0">
              <a:buNone/>
            </a:pPr>
            <a:r>
              <a:rPr lang="en-US" dirty="0" smtClean="0"/>
              <a:t>	</a:t>
            </a:r>
            <a:r>
              <a:rPr lang="en-US" i="1" u="sng" dirty="0" smtClean="0">
                <a:solidFill>
                  <a:schemeClr val="accent1"/>
                </a:solidFill>
              </a:rPr>
              <a:t>Example:</a:t>
            </a:r>
            <a:endParaRPr lang="en-US" u="sng" dirty="0">
              <a:solidFill>
                <a:schemeClr val="accent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419216649"/>
              </p:ext>
            </p:extLst>
          </p:nvPr>
        </p:nvGraphicFramePr>
        <p:xfrm>
          <a:off x="323849" y="2541319"/>
          <a:ext cx="4476752" cy="3383280"/>
        </p:xfrm>
        <a:graphic>
          <a:graphicData uri="http://schemas.openxmlformats.org/drawingml/2006/table">
            <a:tbl>
              <a:tblPr firstRow="1" bandRow="1">
                <a:tableStyleId>{5C22544A-7EE6-4342-B048-85BDC9FD1C3A}</a:tableStyleId>
              </a:tblPr>
              <a:tblGrid>
                <a:gridCol w="2238376"/>
                <a:gridCol w="2238376"/>
              </a:tblGrid>
              <a:tr h="768933">
                <a:tc gridSpan="2">
                  <a:txBody>
                    <a:bodyPr/>
                    <a:lstStyle/>
                    <a:p>
                      <a:pPr algn="ctr"/>
                      <a:r>
                        <a:rPr lang="en-US" sz="2800" b="1" dirty="0" smtClean="0"/>
                        <a:t>Tool:</a:t>
                      </a:r>
                      <a:r>
                        <a:rPr lang="en-US" sz="2800" b="1" baseline="0" dirty="0" smtClean="0"/>
                        <a:t> Instructional Materials Evaluation Tool (IMET)</a:t>
                      </a:r>
                      <a:endParaRPr lang="en-US" sz="2800" b="1" dirty="0"/>
                    </a:p>
                  </a:txBody>
                  <a:tcPr/>
                </a:tc>
                <a:tc hMerge="1">
                  <a:txBody>
                    <a:bodyPr/>
                    <a:lstStyle/>
                    <a:p>
                      <a:pPr algn="ctr"/>
                      <a:endParaRPr lang="en-US" dirty="0"/>
                    </a:p>
                  </a:txBody>
                  <a:tcPr/>
                </a:tc>
              </a:tr>
              <a:tr h="351970">
                <a:tc>
                  <a:txBody>
                    <a:bodyPr/>
                    <a:lstStyle/>
                    <a:p>
                      <a:pPr algn="ctr"/>
                      <a:r>
                        <a:rPr lang="en-US" sz="2800" b="1" dirty="0" smtClean="0"/>
                        <a:t>ELA/Literacy</a:t>
                      </a:r>
                      <a:endParaRPr lang="en-US" sz="2800" b="1" dirty="0"/>
                    </a:p>
                  </a:txBody>
                  <a:tcPr/>
                </a:tc>
                <a:tc>
                  <a:txBody>
                    <a:bodyPr/>
                    <a:lstStyle/>
                    <a:p>
                      <a:pPr algn="ctr"/>
                      <a:r>
                        <a:rPr lang="en-US" sz="2800" b="1" dirty="0" smtClean="0"/>
                        <a:t>Mathematics</a:t>
                      </a:r>
                      <a:endParaRPr lang="en-US" sz="2800" b="1" dirty="0"/>
                    </a:p>
                  </a:txBody>
                  <a:tcPr/>
                </a:tc>
              </a:tr>
              <a:tr h="1388594">
                <a:tc>
                  <a:txBody>
                    <a:bodyPr/>
                    <a:lstStyle/>
                    <a:p>
                      <a:pPr algn="ctr"/>
                      <a:r>
                        <a:rPr lang="en-US" sz="2400" b="1" i="1" dirty="0" smtClean="0"/>
                        <a:t>Characteristics</a:t>
                      </a:r>
                      <a:r>
                        <a:rPr lang="en-US" sz="2400" b="1" i="1" baseline="0" dirty="0" smtClean="0"/>
                        <a:t> </a:t>
                      </a:r>
                    </a:p>
                    <a:p>
                      <a:pPr algn="ctr"/>
                      <a:r>
                        <a:rPr lang="en-US" sz="2400" b="1" i="1" baseline="0" dirty="0" smtClean="0"/>
                        <a:t>of </a:t>
                      </a:r>
                    </a:p>
                    <a:p>
                      <a:pPr algn="ctr"/>
                      <a:r>
                        <a:rPr lang="en-US" sz="2400" b="1" i="1" baseline="0" dirty="0" smtClean="0"/>
                        <a:t>Structure</a:t>
                      </a:r>
                    </a:p>
                    <a:p>
                      <a:pPr algn="ctr"/>
                      <a:r>
                        <a:rPr lang="en-US" sz="2400" b="1" i="1" baseline="0" dirty="0" smtClean="0"/>
                        <a:t>Listed Here</a:t>
                      </a:r>
                      <a:endParaRPr lang="en-US" sz="2400" b="1" i="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1" i="1" dirty="0" smtClean="0"/>
                        <a:t>Characteristics</a:t>
                      </a:r>
                      <a:r>
                        <a:rPr lang="en-US" sz="2400" b="1" i="1" baseline="0" dirty="0" smtClean="0"/>
                        <a:t> </a:t>
                      </a:r>
                    </a:p>
                    <a:p>
                      <a:pPr marL="0" marR="0" indent="0" algn="ctr" defTabSz="457200" rtl="0" eaLnBrk="1" fontAlgn="auto" latinLnBrk="0" hangingPunct="1">
                        <a:lnSpc>
                          <a:spcPct val="100000"/>
                        </a:lnSpc>
                        <a:spcBef>
                          <a:spcPts val="0"/>
                        </a:spcBef>
                        <a:spcAft>
                          <a:spcPts val="0"/>
                        </a:spcAft>
                        <a:buClrTx/>
                        <a:buSzTx/>
                        <a:buFontTx/>
                        <a:buNone/>
                        <a:tabLst/>
                        <a:defRPr/>
                      </a:pPr>
                      <a:r>
                        <a:rPr lang="en-US" sz="2400" b="1" i="1" baseline="0" dirty="0" smtClean="0"/>
                        <a:t>of </a:t>
                      </a:r>
                    </a:p>
                    <a:p>
                      <a:pPr marL="0" marR="0" indent="0" algn="ctr" defTabSz="457200" rtl="0" eaLnBrk="1" fontAlgn="auto" latinLnBrk="0" hangingPunct="1">
                        <a:lnSpc>
                          <a:spcPct val="100000"/>
                        </a:lnSpc>
                        <a:spcBef>
                          <a:spcPts val="0"/>
                        </a:spcBef>
                        <a:spcAft>
                          <a:spcPts val="0"/>
                        </a:spcAft>
                        <a:buClrTx/>
                        <a:buSzTx/>
                        <a:buFontTx/>
                        <a:buNone/>
                        <a:tabLst/>
                        <a:defRPr/>
                      </a:pPr>
                      <a:r>
                        <a:rPr lang="en-US" sz="2400" b="1" i="1" baseline="0" dirty="0" smtClean="0"/>
                        <a:t>Structure </a:t>
                      </a:r>
                    </a:p>
                    <a:p>
                      <a:pPr marL="0" marR="0" indent="0" algn="ctr" defTabSz="457200" rtl="0" eaLnBrk="1" fontAlgn="auto" latinLnBrk="0" hangingPunct="1">
                        <a:lnSpc>
                          <a:spcPct val="100000"/>
                        </a:lnSpc>
                        <a:spcBef>
                          <a:spcPts val="0"/>
                        </a:spcBef>
                        <a:spcAft>
                          <a:spcPts val="0"/>
                        </a:spcAft>
                        <a:buClrTx/>
                        <a:buSzTx/>
                        <a:buFontTx/>
                        <a:buNone/>
                        <a:tabLst/>
                        <a:defRPr/>
                      </a:pPr>
                      <a:r>
                        <a:rPr lang="en-US" sz="2400" b="1" i="1" baseline="0" dirty="0" smtClean="0"/>
                        <a:t>Listed Here</a:t>
                      </a:r>
                      <a:endParaRPr lang="en-US" sz="2400" b="1" i="1" dirty="0" smtClean="0"/>
                    </a:p>
                    <a:p>
                      <a:pPr algn="ctr"/>
                      <a:endParaRPr lang="en-US" sz="2400" b="1" dirty="0"/>
                    </a:p>
                  </a:txBody>
                  <a:tcPr/>
                </a:tc>
              </a:tr>
            </a:tbl>
          </a:graphicData>
        </a:graphic>
      </p:graphicFrame>
      <p:sp>
        <p:nvSpPr>
          <p:cNvPr id="7" name="Rectangle 6"/>
          <p:cNvSpPr/>
          <p:nvPr/>
        </p:nvSpPr>
        <p:spPr>
          <a:xfrm>
            <a:off x="4987637" y="3115966"/>
            <a:ext cx="3990108" cy="3036916"/>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spcBef>
                <a:spcPts val="3000"/>
              </a:spcBef>
            </a:pPr>
            <a:endParaRPr lang="en-US" sz="2000" dirty="0" smtClean="0">
              <a:latin typeface="Lucida Sans"/>
              <a:cs typeface="Lucida Sans"/>
            </a:endParaRPr>
          </a:p>
          <a:p>
            <a:pPr>
              <a:spcBef>
                <a:spcPts val="3000"/>
              </a:spcBef>
            </a:pPr>
            <a:r>
              <a:rPr lang="en-US" sz="2000" b="1" i="1" dirty="0" smtClean="0">
                <a:latin typeface="Lucida Sans"/>
                <a:cs typeface="Lucida Sans"/>
              </a:rPr>
              <a:t>Think about:</a:t>
            </a:r>
          </a:p>
          <a:p>
            <a:pPr marL="457200" indent="-457200">
              <a:buFont typeface="Arial" panose="020B0604020202020204" pitchFamily="34" charset="0"/>
              <a:buChar char="•"/>
            </a:pPr>
            <a:r>
              <a:rPr lang="en-US" sz="2000" dirty="0" smtClean="0">
                <a:latin typeface="Lucida Sans"/>
                <a:cs typeface="Lucida Sans"/>
              </a:rPr>
              <a:t>How is the tool organized?</a:t>
            </a:r>
          </a:p>
          <a:p>
            <a:pPr marL="457200" indent="-457200">
              <a:buFont typeface="Arial" panose="020B0604020202020204" pitchFamily="34" charset="0"/>
              <a:buChar char="•"/>
            </a:pPr>
            <a:r>
              <a:rPr lang="en-US" sz="2000" dirty="0" smtClean="0">
                <a:latin typeface="Lucida Sans"/>
                <a:cs typeface="Lucida Sans"/>
              </a:rPr>
              <a:t>What item(s) are being evaluated?</a:t>
            </a:r>
          </a:p>
          <a:p>
            <a:pPr marL="457200" indent="-457200">
              <a:buFont typeface="Arial" panose="020B0604020202020204" pitchFamily="34" charset="0"/>
              <a:buChar char="•"/>
            </a:pPr>
            <a:r>
              <a:rPr lang="en-US" sz="2000" dirty="0" smtClean="0">
                <a:latin typeface="Lucida Sans"/>
                <a:cs typeface="Lucida Sans"/>
              </a:rPr>
              <a:t>How is the item evaluated?</a:t>
            </a:r>
          </a:p>
          <a:p>
            <a:pPr marL="457200" indent="-457200">
              <a:buFont typeface="Arial" panose="020B0604020202020204" pitchFamily="34" charset="0"/>
              <a:buChar char="•"/>
            </a:pPr>
            <a:r>
              <a:rPr lang="en-US" sz="2000" dirty="0">
                <a:latin typeface="Lucida Sans"/>
                <a:cs typeface="Lucida Sans"/>
              </a:rPr>
              <a:t>Is there a specific sequence for evaluating?</a:t>
            </a:r>
          </a:p>
          <a:p>
            <a:pPr marL="457200" indent="-457200">
              <a:buFont typeface="Arial" panose="020B0604020202020204" pitchFamily="34" charset="0"/>
              <a:buChar char="•"/>
            </a:pPr>
            <a:r>
              <a:rPr lang="en-US" sz="2000" dirty="0" smtClean="0">
                <a:latin typeface="Lucida Sans"/>
                <a:cs typeface="Lucida Sans"/>
              </a:rPr>
              <a:t>How is the tool organized by grade band?</a:t>
            </a:r>
          </a:p>
          <a:p>
            <a:endParaRPr lang="en-US" sz="3200" dirty="0" smtClean="0">
              <a:latin typeface="Lucida Sans"/>
              <a:cs typeface="Lucida Sans"/>
            </a:endParaRPr>
          </a:p>
        </p:txBody>
      </p:sp>
    </p:spTree>
    <p:extLst>
      <p:ext uri="{BB962C8B-B14F-4D97-AF65-F5344CB8AC3E}">
        <p14:creationId xmlns:p14="http://schemas.microsoft.com/office/powerpoint/2010/main" val="28182726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Exploring the </a:t>
            </a:r>
            <a:r>
              <a:rPr lang="en-US" i="1" dirty="0" smtClean="0"/>
              <a:t>Toolkit: Scavenger Hunt</a:t>
            </a:r>
            <a:endParaRPr lang="en-US" i="1" dirty="0"/>
          </a:p>
        </p:txBody>
      </p:sp>
      <p:sp>
        <p:nvSpPr>
          <p:cNvPr id="6" name="Content Placeholder 5"/>
          <p:cNvSpPr>
            <a:spLocks noGrp="1"/>
          </p:cNvSpPr>
          <p:nvPr>
            <p:ph idx="1"/>
          </p:nvPr>
        </p:nvSpPr>
        <p:spPr>
          <a:xfrm>
            <a:off x="457200" y="1223682"/>
            <a:ext cx="8229600" cy="4902481"/>
          </a:xfrm>
        </p:spPr>
        <p:txBody>
          <a:bodyPr/>
          <a:lstStyle/>
          <a:p>
            <a:pPr algn="ctr">
              <a:buNone/>
            </a:pPr>
            <a:r>
              <a:rPr lang="en-US" sz="2800" b="1" dirty="0" smtClean="0"/>
              <a:t>Gallery Walk</a:t>
            </a:r>
          </a:p>
          <a:p>
            <a:pPr algn="ctr">
              <a:buNone/>
            </a:pPr>
            <a:endParaRPr lang="en-US" sz="2800" b="1" dirty="0" smtClean="0"/>
          </a:p>
          <a:p>
            <a:r>
              <a:rPr lang="en-US" sz="2800" dirty="0" smtClean="0"/>
              <a:t>Visit each chart to learn more about the individual tools in the Toolkit</a:t>
            </a:r>
          </a:p>
          <a:p>
            <a:endParaRPr lang="en-US" sz="2800" dirty="0" smtClean="0"/>
          </a:p>
          <a:p>
            <a:r>
              <a:rPr lang="en-US" sz="2800" dirty="0" smtClean="0"/>
              <a:t>Note the similarities of the tools</a:t>
            </a:r>
          </a:p>
          <a:p>
            <a:pPr>
              <a:buNone/>
            </a:pPr>
            <a:endParaRPr lang="en-US" sz="2800" dirty="0" smtClean="0"/>
          </a:p>
          <a:p>
            <a:r>
              <a:rPr lang="en-US" sz="2800" dirty="0" smtClean="0"/>
              <a:t>Complete #1 on the “Toolkit Scavenger Hunt” </a:t>
            </a:r>
          </a:p>
          <a:p>
            <a:pPr>
              <a:buNone/>
            </a:pPr>
            <a:endParaRPr lang="en-US" dirty="0" smtClean="0"/>
          </a:p>
        </p:txBody>
      </p:sp>
    </p:spTree>
    <p:extLst>
      <p:ext uri="{BB962C8B-B14F-4D97-AF65-F5344CB8AC3E}">
        <p14:creationId xmlns:p14="http://schemas.microsoft.com/office/powerpoint/2010/main" val="28182726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32511" y="692727"/>
            <a:ext cx="8589815" cy="5037072"/>
          </a:xfrm>
          <a:solidFill>
            <a:schemeClr val="bg1"/>
          </a:solidFill>
          <a:ln>
            <a:solidFill>
              <a:schemeClr val="bg1"/>
            </a:solidFill>
          </a:ln>
        </p:spPr>
        <p:txBody>
          <a:bodyPr/>
          <a:lstStyle/>
          <a:p>
            <a:pPr algn="ctr">
              <a:buNone/>
            </a:pPr>
            <a:r>
              <a:rPr lang="en-US" sz="2800" b="1" dirty="0" smtClean="0">
                <a:solidFill>
                  <a:srgbClr val="008000"/>
                </a:solidFill>
              </a:rPr>
              <a:t>Take a Second Look </a:t>
            </a:r>
            <a:endParaRPr lang="en-US" sz="2800" dirty="0" smtClean="0"/>
          </a:p>
          <a:p>
            <a:r>
              <a:rPr lang="en-US" dirty="0" smtClean="0"/>
              <a:t>Review the tool to find </a:t>
            </a:r>
            <a:r>
              <a:rPr lang="en-US" sz="3200" b="1" dirty="0" smtClean="0">
                <a:solidFill>
                  <a:srgbClr val="0E6641"/>
                </a:solidFill>
              </a:rPr>
              <a:t>evidence of the Shifts</a:t>
            </a:r>
          </a:p>
          <a:p>
            <a:r>
              <a:rPr lang="en-US" dirty="0" smtClean="0"/>
              <a:t>Complete #2 on “Toolkit Scavenger Hunt” </a:t>
            </a:r>
          </a:p>
          <a:p>
            <a:r>
              <a:rPr lang="en-US" dirty="0" smtClean="0"/>
              <a:t>Share with your group </a:t>
            </a:r>
          </a:p>
          <a:p>
            <a:endParaRPr lang="en-US" sz="1100" dirty="0" smtClean="0"/>
          </a:p>
        </p:txBody>
      </p:sp>
      <p:pic>
        <p:nvPicPr>
          <p:cNvPr id="2" name="Picture 1"/>
          <p:cNvPicPr>
            <a:picLocks noChangeAspect="1"/>
          </p:cNvPicPr>
          <p:nvPr/>
        </p:nvPicPr>
        <p:blipFill>
          <a:blip r:embed="rId3"/>
          <a:stretch>
            <a:fillRect/>
          </a:stretch>
        </p:blipFill>
        <p:spPr>
          <a:xfrm>
            <a:off x="433428" y="414334"/>
            <a:ext cx="838355" cy="838355"/>
          </a:xfrm>
          <a:prstGeom prst="rect">
            <a:avLst/>
          </a:prstGeom>
          <a:ln>
            <a:noFill/>
          </a:ln>
          <a:effectLst>
            <a:softEdge rad="112500"/>
          </a:effectLst>
        </p:spPr>
      </p:pic>
      <p:pic>
        <p:nvPicPr>
          <p:cNvPr id="3" name="Picture 2"/>
          <p:cNvPicPr>
            <a:picLocks noChangeAspect="1"/>
          </p:cNvPicPr>
          <p:nvPr/>
        </p:nvPicPr>
        <p:blipFill>
          <a:blip r:embed="rId3"/>
          <a:stretch>
            <a:fillRect/>
          </a:stretch>
        </p:blipFill>
        <p:spPr>
          <a:xfrm flipH="1">
            <a:off x="7995311" y="291564"/>
            <a:ext cx="802325" cy="802325"/>
          </a:xfrm>
          <a:prstGeom prst="rect">
            <a:avLst/>
          </a:prstGeom>
        </p:spPr>
      </p:pic>
      <p:sp>
        <p:nvSpPr>
          <p:cNvPr id="5" name="Title 4"/>
          <p:cNvSpPr>
            <a:spLocks noGrp="1"/>
          </p:cNvSpPr>
          <p:nvPr>
            <p:ph type="title"/>
          </p:nvPr>
        </p:nvSpPr>
        <p:spPr>
          <a:xfrm>
            <a:off x="457200" y="80682"/>
            <a:ext cx="8229600" cy="612045"/>
          </a:xfrm>
        </p:spPr>
        <p:txBody>
          <a:bodyPr/>
          <a:lstStyle/>
          <a:p>
            <a:pPr algn="ctr"/>
            <a:r>
              <a:rPr lang="en-US" dirty="0" smtClean="0"/>
              <a:t>Exploring the </a:t>
            </a:r>
            <a:r>
              <a:rPr lang="en-US" i="1" dirty="0" smtClean="0"/>
              <a:t>Toolkit: Scavenger Hunt</a:t>
            </a:r>
            <a:endParaRPr lang="en-US" i="1" dirty="0"/>
          </a:p>
        </p:txBody>
      </p:sp>
      <p:graphicFrame>
        <p:nvGraphicFramePr>
          <p:cNvPr id="4" name="Table 3"/>
          <p:cNvGraphicFramePr>
            <a:graphicFrameLocks noGrp="1"/>
          </p:cNvGraphicFramePr>
          <p:nvPr>
            <p:extLst>
              <p:ext uri="{D42A27DB-BD31-4B8C-83A1-F6EECF244321}">
                <p14:modId xmlns:p14="http://schemas.microsoft.com/office/powerpoint/2010/main" val="4243191089"/>
              </p:ext>
            </p:extLst>
          </p:nvPr>
        </p:nvGraphicFramePr>
        <p:xfrm>
          <a:off x="193962" y="2768599"/>
          <a:ext cx="8728364" cy="3211928"/>
        </p:xfrm>
        <a:graphic>
          <a:graphicData uri="http://schemas.openxmlformats.org/drawingml/2006/table">
            <a:tbl>
              <a:tblPr firstRow="1" bandRow="1">
                <a:tableStyleId>{5C22544A-7EE6-4342-B048-85BDC9FD1C3A}</a:tableStyleId>
              </a:tblPr>
              <a:tblGrid>
                <a:gridCol w="4364182"/>
                <a:gridCol w="4364182"/>
              </a:tblGrid>
              <a:tr h="468728">
                <a:tc>
                  <a:txBody>
                    <a:bodyPr/>
                    <a:lstStyle/>
                    <a:p>
                      <a:pPr algn="ctr"/>
                      <a:r>
                        <a:rPr lang="en-US" sz="2400" b="1" dirty="0" smtClean="0"/>
                        <a:t>ELA/Literacy</a:t>
                      </a:r>
                      <a:endParaRPr lang="en-US" sz="2400" b="1" dirty="0"/>
                    </a:p>
                  </a:txBody>
                  <a:tcPr/>
                </a:tc>
                <a:tc>
                  <a:txBody>
                    <a:bodyPr/>
                    <a:lstStyle/>
                    <a:p>
                      <a:pPr algn="ctr"/>
                      <a:r>
                        <a:rPr lang="en-US" sz="2400" b="1" dirty="0" smtClean="0"/>
                        <a:t>Mathematics</a:t>
                      </a:r>
                      <a:endParaRPr lang="en-US" sz="2400" b="1" dirty="0"/>
                    </a:p>
                  </a:txBody>
                  <a:tcPr/>
                </a:tc>
              </a:tr>
              <a:tr h="628647">
                <a:tc>
                  <a:txBody>
                    <a:bodyPr/>
                    <a:lstStyle/>
                    <a:p>
                      <a:pPr marL="342900" indent="-342900">
                        <a:buAutoNum type="arabicPeriod"/>
                      </a:pPr>
                      <a:r>
                        <a:rPr lang="en-US" sz="1800" b="1" dirty="0" smtClean="0"/>
                        <a:t>Regular practice w/complex</a:t>
                      </a:r>
                      <a:r>
                        <a:rPr lang="en-US" sz="1800" b="1" baseline="0" dirty="0" smtClean="0"/>
                        <a:t> text &amp; its </a:t>
                      </a:r>
                    </a:p>
                    <a:p>
                      <a:pPr marL="0" indent="0">
                        <a:buNone/>
                      </a:pPr>
                      <a:r>
                        <a:rPr lang="en-US" sz="1800" b="1" baseline="0" dirty="0" smtClean="0"/>
                        <a:t>       academic language.</a:t>
                      </a:r>
                      <a:endParaRPr lang="en-US" sz="1800" b="1" dirty="0"/>
                    </a:p>
                  </a:txBody>
                  <a:tcPr/>
                </a:tc>
                <a:tc>
                  <a:txBody>
                    <a:bodyPr/>
                    <a:lstStyle/>
                    <a:p>
                      <a:pPr marL="342900" indent="-342900">
                        <a:buAutoNum type="arabicPeriod"/>
                      </a:pPr>
                      <a:r>
                        <a:rPr lang="en-US" sz="1800" b="1" dirty="0" smtClean="0"/>
                        <a:t>Focus: Focus strongly where the Standards</a:t>
                      </a:r>
                      <a:r>
                        <a:rPr lang="en-US" sz="1800" b="1" baseline="0" dirty="0" smtClean="0"/>
                        <a:t> focus.</a:t>
                      </a:r>
                      <a:endParaRPr lang="en-US" sz="1800" b="1" dirty="0"/>
                    </a:p>
                  </a:txBody>
                  <a:tcPr/>
                </a:tc>
              </a:tr>
              <a:tr h="893340">
                <a:tc>
                  <a:txBody>
                    <a:bodyPr/>
                    <a:lstStyle/>
                    <a:p>
                      <a:pPr marL="342900" indent="-342900">
                        <a:buAutoNum type="arabicPeriod" startAt="2"/>
                      </a:pPr>
                      <a:r>
                        <a:rPr lang="en-US" sz="1800" b="1" dirty="0" smtClean="0"/>
                        <a:t>Reading, writing, &amp; speaking ground in </a:t>
                      </a:r>
                    </a:p>
                    <a:p>
                      <a:pPr marL="0" indent="0">
                        <a:buNone/>
                      </a:pPr>
                      <a:r>
                        <a:rPr lang="en-US" sz="1800" b="1" dirty="0" smtClean="0"/>
                        <a:t>       evidence from text,</a:t>
                      </a:r>
                      <a:r>
                        <a:rPr lang="en-US" sz="1800" b="1" baseline="0" dirty="0" smtClean="0"/>
                        <a:t> both literary and    </a:t>
                      </a:r>
                    </a:p>
                    <a:p>
                      <a:pPr marL="0" indent="0">
                        <a:buNone/>
                      </a:pPr>
                      <a:r>
                        <a:rPr lang="en-US" sz="1800" b="1" baseline="0" dirty="0" smtClean="0"/>
                        <a:t>       informational.</a:t>
                      </a:r>
                      <a:endParaRPr lang="en-US" sz="1800" b="1" dirty="0"/>
                    </a:p>
                  </a:txBody>
                  <a:tcPr/>
                </a:tc>
                <a:tc>
                  <a:txBody>
                    <a:bodyPr/>
                    <a:lstStyle/>
                    <a:p>
                      <a:r>
                        <a:rPr lang="en-US" sz="1800" b="1" dirty="0" smtClean="0"/>
                        <a:t>2. Coherence:  Think</a:t>
                      </a:r>
                      <a:r>
                        <a:rPr lang="en-US" sz="1800" b="1" baseline="0" dirty="0" smtClean="0"/>
                        <a:t> across grades, and </a:t>
                      </a:r>
                    </a:p>
                    <a:p>
                      <a:r>
                        <a:rPr lang="en-US" sz="1800" b="1" baseline="0" dirty="0" smtClean="0"/>
                        <a:t>     link to major topics within grades.</a:t>
                      </a:r>
                      <a:endParaRPr lang="en-US" sz="1800" b="1" dirty="0"/>
                    </a:p>
                  </a:txBody>
                  <a:tcPr/>
                </a:tc>
              </a:tr>
              <a:tr h="893340">
                <a:tc>
                  <a:txBody>
                    <a:bodyPr/>
                    <a:lstStyle/>
                    <a:p>
                      <a:pPr marL="342900" indent="-342900">
                        <a:buAutoNum type="arabicPeriod" startAt="3"/>
                      </a:pPr>
                      <a:r>
                        <a:rPr lang="en-US" sz="1800" b="1" baseline="0" dirty="0" smtClean="0"/>
                        <a:t>Building knowledge through content-rich nonfiction.</a:t>
                      </a:r>
                      <a:endParaRPr lang="en-US" sz="1800" b="1" dirty="0"/>
                    </a:p>
                  </a:txBody>
                  <a:tcPr/>
                </a:tc>
                <a:tc>
                  <a:txBody>
                    <a:bodyPr/>
                    <a:lstStyle/>
                    <a:p>
                      <a:pPr marL="342900" indent="-342900">
                        <a:buAutoNum type="arabicPeriod" startAt="3"/>
                      </a:pPr>
                      <a:r>
                        <a:rPr lang="en-US" sz="1800" b="1" dirty="0" smtClean="0"/>
                        <a:t>Rigor: In major</a:t>
                      </a:r>
                      <a:r>
                        <a:rPr lang="en-US" sz="1800" b="1" baseline="0" dirty="0" smtClean="0"/>
                        <a:t> topics, pursue with equal intensity: conceptual understanding, procedural fluency, application.</a:t>
                      </a:r>
                      <a:endParaRPr lang="en-US" sz="1800" b="1" dirty="0"/>
                    </a:p>
                  </a:txBody>
                  <a:tcPr/>
                </a:tc>
              </a:tr>
            </a:tbl>
          </a:graphicData>
        </a:graphic>
      </p:graphicFrame>
    </p:spTree>
    <p:extLst>
      <p:ext uri="{BB962C8B-B14F-4D97-AF65-F5344CB8AC3E}">
        <p14:creationId xmlns:p14="http://schemas.microsoft.com/office/powerpoint/2010/main" val="28182726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9938" name="Shape 681"/>
          <p:cNvSpPr>
            <a:spLocks noGrp="1"/>
          </p:cNvSpPr>
          <p:nvPr>
            <p:ph type="title"/>
          </p:nvPr>
        </p:nvSpPr>
        <p:spPr>
          <a:xfrm>
            <a:off x="457200" y="-52388"/>
            <a:ext cx="8229600" cy="1143001"/>
          </a:xfrm>
        </p:spPr>
        <p:txBody>
          <a:bodyPr lIns="91425" tIns="45700" rIns="91425" bIns="45700"/>
          <a:lstStyle/>
          <a:p>
            <a:pPr>
              <a:buSzPct val="25000"/>
            </a:pPr>
            <a:r>
              <a:rPr lang="en-US" altLang="en-US" dirty="0" smtClean="0">
                <a:solidFill>
                  <a:schemeClr val="tx1"/>
                </a:solidFill>
                <a:latin typeface="Lucida Sans" pitchFamily="34" charset="0"/>
                <a:cs typeface="Lucida Sans" pitchFamily="34" charset="0"/>
              </a:rPr>
              <a:t>Overview: Evaluation Tools for Instructional and Assessment Materials</a:t>
            </a:r>
          </a:p>
        </p:txBody>
      </p:sp>
      <p:sp>
        <p:nvSpPr>
          <p:cNvPr id="39939" name="Shape 682"/>
          <p:cNvSpPr>
            <a:spLocks noGrp="1"/>
          </p:cNvSpPr>
          <p:nvPr>
            <p:ph type="body" idx="1"/>
          </p:nvPr>
        </p:nvSpPr>
        <p:spPr/>
        <p:txBody>
          <a:bodyPr/>
          <a:lstStyle/>
          <a:p>
            <a:r>
              <a:rPr lang="en-US" altLang="en-US" dirty="0" smtClean="0">
                <a:latin typeface="Lucida Sans" pitchFamily="34" charset="0"/>
                <a:cs typeface="Lucida Sans" pitchFamily="34" charset="0"/>
              </a:rPr>
              <a:t>Non-negotiable criteria</a:t>
            </a:r>
          </a:p>
          <a:p>
            <a:endParaRPr lang="en-US" altLang="en-US" dirty="0" smtClean="0">
              <a:latin typeface="Lucida Sans" pitchFamily="34" charset="0"/>
              <a:cs typeface="Lucida Sans" pitchFamily="34" charset="0"/>
              <a:sym typeface="Calibri" pitchFamily="34" charset="0"/>
            </a:endParaRPr>
          </a:p>
          <a:p>
            <a:r>
              <a:rPr lang="en-US" altLang="en-US" dirty="0" smtClean="0">
                <a:latin typeface="Lucida Sans" pitchFamily="34" charset="0"/>
                <a:cs typeface="Lucida Sans" pitchFamily="34" charset="0"/>
              </a:rPr>
              <a:t>Alignment criteria and indicators of quality</a:t>
            </a:r>
            <a:endParaRPr lang="en-US" altLang="en-US" dirty="0" smtClean="0">
              <a:latin typeface="Lucida Sans" pitchFamily="34" charset="0"/>
              <a:cs typeface="Lucida Sans" pitchFamily="34" charset="0"/>
              <a:sym typeface="Calibri" pitchFamily="34" charset="0"/>
            </a:endParaRPr>
          </a:p>
          <a:p>
            <a:endParaRPr lang="en-US" altLang="en-US" dirty="0" smtClean="0">
              <a:latin typeface="Lucida Sans" pitchFamily="34" charset="0"/>
              <a:cs typeface="Lucida Sans" pitchFamily="34" charset="0"/>
              <a:sym typeface="Calibri" pitchFamily="34" charset="0"/>
            </a:endParaRPr>
          </a:p>
          <a:p>
            <a:endParaRPr lang="en-US" altLang="en-US" dirty="0" smtClean="0">
              <a:latin typeface="Lucida Sans" pitchFamily="34" charset="0"/>
              <a:cs typeface="Lucida Sans" pitchFamily="34" charset="0"/>
              <a:sym typeface="Calibri" pitchFamily="34" charset="0"/>
            </a:endParaRPr>
          </a:p>
          <a:p>
            <a:endParaRPr lang="en-US" altLang="en-US" dirty="0" smtClean="0">
              <a:latin typeface="Lucida Sans" pitchFamily="34" charset="0"/>
              <a:cs typeface="Lucida Sans" pitchFamily="34" charset="0"/>
              <a:sym typeface="Calibri" pitchFamily="34" charset="0"/>
            </a:endParaRPr>
          </a:p>
        </p:txBody>
      </p:sp>
    </p:spTree>
    <p:extLst>
      <p:ext uri="{BB962C8B-B14F-4D97-AF65-F5344CB8AC3E}">
        <p14:creationId xmlns:p14="http://schemas.microsoft.com/office/powerpoint/2010/main" val="2776188385"/>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3789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5138" y="1157288"/>
            <a:ext cx="6108700" cy="433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91" name="Title 1"/>
          <p:cNvSpPr>
            <a:spLocks noGrp="1"/>
          </p:cNvSpPr>
          <p:nvPr>
            <p:ph type="title"/>
          </p:nvPr>
        </p:nvSpPr>
        <p:spPr>
          <a:xfrm>
            <a:off x="368300" y="260350"/>
            <a:ext cx="8229600" cy="868363"/>
          </a:xfrm>
        </p:spPr>
        <p:txBody>
          <a:bodyPr lIns="91425" tIns="45700" rIns="91425" bIns="45700"/>
          <a:lstStyle/>
          <a:p>
            <a:pPr>
              <a:buSzPct val="25000"/>
            </a:pPr>
            <a:r>
              <a:rPr lang="en-US" altLang="en-US" smtClean="0">
                <a:latin typeface="Lucida Sans" pitchFamily="34" charset="0"/>
                <a:cs typeface="Lucida Sans" pitchFamily="34" charset="0"/>
              </a:rPr>
              <a:t>CCSS Instructional Materials Evaluation Tool</a:t>
            </a:r>
          </a:p>
        </p:txBody>
      </p:sp>
      <p:sp>
        <p:nvSpPr>
          <p:cNvPr id="7" name="Right Arrow 6"/>
          <p:cNvSpPr/>
          <p:nvPr/>
        </p:nvSpPr>
        <p:spPr>
          <a:xfrm>
            <a:off x="1752600" y="1828800"/>
            <a:ext cx="1066800" cy="5032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ight Arrow 8"/>
          <p:cNvSpPr/>
          <p:nvPr/>
        </p:nvSpPr>
        <p:spPr>
          <a:xfrm>
            <a:off x="1752600" y="3071813"/>
            <a:ext cx="2133600" cy="503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894" name="TextBox 7"/>
          <p:cNvSpPr txBox="1">
            <a:spLocks noChangeArrowheads="1"/>
          </p:cNvSpPr>
          <p:nvPr/>
        </p:nvSpPr>
        <p:spPr bwMode="auto">
          <a:xfrm>
            <a:off x="152400" y="1479550"/>
            <a:ext cx="19812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sz="2400" b="1"/>
              <a:t>Non-Negotiable Criteria</a:t>
            </a:r>
          </a:p>
        </p:txBody>
      </p:sp>
      <p:sp>
        <p:nvSpPr>
          <p:cNvPr id="37895" name="TextBox 10"/>
          <p:cNvSpPr txBox="1">
            <a:spLocks noChangeArrowheads="1"/>
          </p:cNvSpPr>
          <p:nvPr/>
        </p:nvSpPr>
        <p:spPr bwMode="auto">
          <a:xfrm>
            <a:off x="152400" y="3048000"/>
            <a:ext cx="1981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sz="2400" b="1"/>
              <a:t>Metrics to determine if materials meet non-negotiable criteria</a:t>
            </a:r>
          </a:p>
        </p:txBody>
      </p:sp>
      <p:sp>
        <p:nvSpPr>
          <p:cNvPr id="10" name="Up Arrow 9"/>
          <p:cNvSpPr/>
          <p:nvPr/>
        </p:nvSpPr>
        <p:spPr>
          <a:xfrm>
            <a:off x="8547100" y="5181600"/>
            <a:ext cx="457200" cy="112077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897" name="TextBox 14"/>
          <p:cNvSpPr txBox="1">
            <a:spLocks noChangeArrowheads="1"/>
          </p:cNvSpPr>
          <p:nvPr/>
        </p:nvSpPr>
        <p:spPr bwMode="auto">
          <a:xfrm>
            <a:off x="5486400" y="5448300"/>
            <a:ext cx="3060700" cy="830263"/>
          </a:xfrm>
          <a:prstGeom prst="rect">
            <a:avLst/>
          </a:prstGeom>
          <a:solidFill>
            <a:schemeClr val="bg1"/>
          </a:solidFill>
          <a:ln w="9525">
            <a:solidFill>
              <a:srgbClr val="0070C0"/>
            </a:solidFill>
            <a:miter lim="800000"/>
            <a:headEnd/>
            <a:tailEnd/>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sz="2400" b="1"/>
              <a:t>Decide: </a:t>
            </a:r>
            <a:br>
              <a:rPr lang="en-US" altLang="en-US" sz="2400" b="1"/>
            </a:br>
            <a:r>
              <a:rPr lang="en-US" altLang="en-US" sz="2400" b="1"/>
              <a:t>Meet non-negotiable?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80963"/>
            <a:ext cx="8229600" cy="1143000"/>
          </a:xfrm>
        </p:spPr>
        <p:txBody>
          <a:bodyPr/>
          <a:lstStyle/>
          <a:p>
            <a:r>
              <a:rPr lang="en-US" altLang="en-US" smtClean="0">
                <a:latin typeface="Lucida Sans" pitchFamily="34" charset="0"/>
                <a:cs typeface="Lucida Sans" pitchFamily="34" charset="0"/>
              </a:rPr>
              <a:t>Mathematics</a:t>
            </a:r>
          </a:p>
        </p:txBody>
      </p:sp>
      <p:sp>
        <p:nvSpPr>
          <p:cNvPr id="3" name="Content Placeholder 2"/>
          <p:cNvSpPr>
            <a:spLocks noGrp="1"/>
          </p:cNvSpPr>
          <p:nvPr>
            <p:ph idx="1"/>
          </p:nvPr>
        </p:nvSpPr>
        <p:spPr>
          <a:xfrm>
            <a:off x="457200" y="1384300"/>
            <a:ext cx="8229600" cy="4749800"/>
          </a:xfrm>
        </p:spPr>
        <p:txBody>
          <a:bodyPr rtlCol="0">
            <a:normAutofit lnSpcReduction="10000"/>
          </a:bodyPr>
          <a:lstStyle/>
          <a:p>
            <a:pPr marL="0" indent="0" fontAlgn="auto">
              <a:spcAft>
                <a:spcPts val="0"/>
              </a:spcAft>
              <a:buFont typeface="Arial"/>
              <a:buNone/>
              <a:defRPr/>
            </a:pPr>
            <a:r>
              <a:rPr lang="en-US" dirty="0">
                <a:ea typeface="+mn-ea"/>
                <a:sym typeface="Calibri"/>
              </a:rPr>
              <a:t>Non-negotiable criteria in the Instructional Materials Evaluation Tool (IMET</a:t>
            </a:r>
            <a:r>
              <a:rPr lang="en-US" dirty="0" smtClean="0">
                <a:ea typeface="+mn-ea"/>
                <a:sym typeface="Calibri"/>
              </a:rPr>
              <a:t>)</a:t>
            </a:r>
            <a:br>
              <a:rPr lang="en-US" dirty="0" smtClean="0">
                <a:ea typeface="+mn-ea"/>
                <a:sym typeface="Calibri"/>
              </a:rPr>
            </a:br>
            <a:endParaRPr lang="en-US" dirty="0">
              <a:ea typeface="+mn-ea"/>
              <a:sym typeface="Calibri"/>
            </a:endParaRPr>
          </a:p>
          <a:p>
            <a:pPr lvl="1" fontAlgn="auto">
              <a:spcAft>
                <a:spcPts val="0"/>
              </a:spcAft>
              <a:buFont typeface="Arial"/>
              <a:buChar char="–"/>
              <a:defRPr/>
            </a:pPr>
            <a:r>
              <a:rPr lang="en-US" sz="2400" dirty="0">
                <a:solidFill>
                  <a:schemeClr val="tx1">
                    <a:lumMod val="85000"/>
                    <a:lumOff val="15000"/>
                  </a:schemeClr>
                </a:solidFill>
                <a:ea typeface="+mn-ea"/>
                <a:sym typeface="Calibri"/>
              </a:rPr>
              <a:t>Non-Negotiable 1: Focus on major work</a:t>
            </a:r>
          </a:p>
          <a:p>
            <a:pPr lvl="1" fontAlgn="auto">
              <a:spcAft>
                <a:spcPts val="0"/>
              </a:spcAft>
              <a:buFont typeface="Arial"/>
              <a:buChar char="–"/>
              <a:defRPr/>
            </a:pPr>
            <a:r>
              <a:rPr lang="en-US" sz="2400" dirty="0">
                <a:solidFill>
                  <a:schemeClr val="tx1">
                    <a:lumMod val="85000"/>
                    <a:lumOff val="15000"/>
                  </a:schemeClr>
                </a:solidFill>
                <a:ea typeface="+mn-ea"/>
                <a:sym typeface="Calibri"/>
              </a:rPr>
              <a:t>Non-Negotiable 2: Focus in K–8</a:t>
            </a:r>
          </a:p>
          <a:p>
            <a:pPr lvl="1" fontAlgn="auto">
              <a:spcAft>
                <a:spcPts val="0"/>
              </a:spcAft>
              <a:buFont typeface="Arial"/>
              <a:buChar char="–"/>
              <a:defRPr/>
            </a:pPr>
            <a:r>
              <a:rPr lang="en-US" sz="2400" dirty="0">
                <a:solidFill>
                  <a:schemeClr val="tx1">
                    <a:lumMod val="85000"/>
                    <a:lumOff val="15000"/>
                  </a:schemeClr>
                </a:solidFill>
                <a:ea typeface="+mn-ea"/>
                <a:sym typeface="Calibri"/>
              </a:rPr>
              <a:t>Non-Negotiable 3: Rigor and Balance</a:t>
            </a:r>
          </a:p>
          <a:p>
            <a:pPr lvl="1" fontAlgn="auto">
              <a:spcAft>
                <a:spcPts val="0"/>
              </a:spcAft>
              <a:buFont typeface="Arial"/>
              <a:buChar char="–"/>
              <a:defRPr/>
            </a:pPr>
            <a:r>
              <a:rPr lang="en-US" sz="2400" dirty="0">
                <a:solidFill>
                  <a:schemeClr val="tx1">
                    <a:lumMod val="85000"/>
                    <a:lumOff val="15000"/>
                  </a:schemeClr>
                </a:solidFill>
                <a:ea typeface="+mn-ea"/>
                <a:sym typeface="Calibri"/>
              </a:rPr>
              <a:t>Non-Negotiable 4: Practice-Content </a:t>
            </a:r>
            <a:r>
              <a:rPr lang="en-US" sz="2400" dirty="0" smtClean="0">
                <a:solidFill>
                  <a:schemeClr val="tx1">
                    <a:lumMod val="85000"/>
                    <a:lumOff val="15000"/>
                  </a:schemeClr>
                </a:solidFill>
                <a:ea typeface="+mn-ea"/>
                <a:sym typeface="Calibri"/>
              </a:rPr>
              <a:t>Connections</a:t>
            </a:r>
            <a:br>
              <a:rPr lang="en-US" sz="2400" dirty="0" smtClean="0">
                <a:solidFill>
                  <a:schemeClr val="tx1">
                    <a:lumMod val="85000"/>
                    <a:lumOff val="15000"/>
                  </a:schemeClr>
                </a:solidFill>
                <a:ea typeface="+mn-ea"/>
                <a:sym typeface="Calibri"/>
              </a:rPr>
            </a:br>
            <a:endParaRPr lang="en-US" sz="2400" dirty="0">
              <a:solidFill>
                <a:schemeClr val="tx1">
                  <a:lumMod val="85000"/>
                  <a:lumOff val="15000"/>
                </a:schemeClr>
              </a:solidFill>
              <a:ea typeface="+mn-ea"/>
              <a:sym typeface="Calibri"/>
            </a:endParaRPr>
          </a:p>
          <a:p>
            <a:pPr marL="0" lvl="1" indent="0" fontAlgn="auto">
              <a:spcBef>
                <a:spcPts val="560"/>
              </a:spcBef>
              <a:spcAft>
                <a:spcPts val="0"/>
              </a:spcAft>
              <a:buFont typeface="Arial"/>
              <a:buNone/>
              <a:defRPr/>
            </a:pPr>
            <a:r>
              <a:rPr lang="en-US" sz="2400" dirty="0" smtClean="0">
                <a:ea typeface="+mn-ea"/>
              </a:rPr>
              <a:t>Y/N Criteria</a:t>
            </a:r>
            <a:br>
              <a:rPr lang="en-US" sz="2400" dirty="0" smtClean="0">
                <a:ea typeface="+mn-ea"/>
              </a:rPr>
            </a:br>
            <a:endParaRPr lang="en-US" sz="1400" dirty="0" smtClean="0">
              <a:ea typeface="+mn-ea"/>
            </a:endParaRPr>
          </a:p>
          <a:p>
            <a:pPr marL="0" lvl="1" indent="0" fontAlgn="auto">
              <a:spcBef>
                <a:spcPts val="560"/>
              </a:spcBef>
              <a:spcAft>
                <a:spcPts val="0"/>
              </a:spcAft>
              <a:buFont typeface="Arial"/>
              <a:buNone/>
              <a:defRPr/>
            </a:pPr>
            <a:r>
              <a:rPr lang="en-US" sz="2400" dirty="0" smtClean="0">
                <a:ea typeface="+mn-ea"/>
              </a:rPr>
              <a:t>All </a:t>
            </a:r>
            <a:r>
              <a:rPr lang="en-US" sz="2400" dirty="0">
                <a:ea typeface="+mn-ea"/>
              </a:rPr>
              <a:t>of these criteria must be met for the materials to be aligned to the CCSS</a:t>
            </a:r>
            <a:r>
              <a:rPr lang="en-US" sz="2800" dirty="0">
                <a:ea typeface="+mn-ea"/>
              </a:rPr>
              <a:t>. </a:t>
            </a:r>
          </a:p>
          <a:p>
            <a:pPr fontAlgn="auto">
              <a:spcAft>
                <a:spcPts val="0"/>
              </a:spcAft>
              <a:buFont typeface="Arial"/>
              <a:buChar char="•"/>
              <a:defRPr/>
            </a:pPr>
            <a:endParaRPr lang="en-US" dirty="0">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Non-Negotiable 1: Focus on major work</a:t>
            </a:r>
            <a:endParaRPr lang="en-US" dirty="0"/>
          </a:p>
        </p:txBody>
      </p:sp>
      <p:sp>
        <p:nvSpPr>
          <p:cNvPr id="3" name="Content Placeholder 2"/>
          <p:cNvSpPr>
            <a:spLocks noGrp="1"/>
          </p:cNvSpPr>
          <p:nvPr>
            <p:ph idx="1"/>
          </p:nvPr>
        </p:nvSpPr>
        <p:spPr/>
        <p:txBody>
          <a:bodyPr/>
          <a:lstStyle/>
          <a:p>
            <a:pPr marL="0" indent="0">
              <a:buNone/>
            </a:pPr>
            <a:r>
              <a:rPr lang="en-US" dirty="0" smtClean="0"/>
              <a:t>The materials should devote at least 65% and up to approximately 85% of class time to the major work of the grade with Grades K-2 nearer the upper end of that range.  </a:t>
            </a:r>
          </a:p>
          <a:p>
            <a:pPr marL="0" indent="0">
              <a:buNone/>
            </a:pPr>
            <a:endParaRPr lang="en-US" dirty="0"/>
          </a:p>
          <a:p>
            <a:pPr marL="0" indent="0">
              <a:buNone/>
            </a:pPr>
            <a:r>
              <a:rPr lang="en-US" dirty="0" smtClean="0"/>
              <a:t>Notes:</a:t>
            </a:r>
          </a:p>
          <a:p>
            <a:pPr marL="0" indent="0">
              <a:buNone/>
            </a:pPr>
            <a:r>
              <a:rPr lang="en-US" dirty="0" smtClean="0"/>
              <a:t>Cluster level designation</a:t>
            </a:r>
          </a:p>
          <a:p>
            <a:pPr marL="0" indent="0">
              <a:buNone/>
            </a:pPr>
            <a:r>
              <a:rPr lang="en-US" dirty="0" smtClean="0"/>
              <a:t>Focus in Math</a:t>
            </a:r>
            <a:endParaRPr lang="en-US" dirty="0"/>
          </a:p>
        </p:txBody>
      </p:sp>
    </p:spTree>
    <p:extLst>
      <p:ext uri="{BB962C8B-B14F-4D97-AF65-F5344CB8AC3E}">
        <p14:creationId xmlns:p14="http://schemas.microsoft.com/office/powerpoint/2010/main" val="198840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33400" y="304800"/>
            <a:ext cx="8339138" cy="685800"/>
          </a:xfrm>
        </p:spPr>
        <p:txBody>
          <a:bodyPr/>
          <a:lstStyle/>
          <a:p>
            <a:r>
              <a:rPr lang="en-US" altLang="en-US" dirty="0" smtClean="0">
                <a:latin typeface="Lucida Sans" pitchFamily="34" charset="0"/>
                <a:cs typeface="Lucida Sans" pitchFamily="34" charset="0"/>
              </a:rPr>
              <a:t>Welcome and Introductions</a:t>
            </a:r>
            <a:endParaRPr lang="en-US" altLang="en-US" i="1" dirty="0" smtClean="0">
              <a:latin typeface="Lucida Sans" pitchFamily="34" charset="0"/>
              <a:cs typeface="Lucida Sans" pitchFamily="34" charset="0"/>
            </a:endParaRPr>
          </a:p>
        </p:txBody>
      </p:sp>
      <p:sp>
        <p:nvSpPr>
          <p:cNvPr id="7" name="Content Placeholder 2"/>
          <p:cNvSpPr>
            <a:spLocks noGrp="1"/>
          </p:cNvSpPr>
          <p:nvPr>
            <p:ph idx="1"/>
          </p:nvPr>
        </p:nvSpPr>
        <p:spPr>
          <a:xfrm>
            <a:off x="457200" y="1089383"/>
            <a:ext cx="8534400" cy="5029200"/>
          </a:xfrm>
        </p:spPr>
        <p:txBody>
          <a:bodyPr rtlCol="0">
            <a:noAutofit/>
          </a:bodyPr>
          <a:lstStyle/>
          <a:p>
            <a:pPr fontAlgn="auto">
              <a:spcAft>
                <a:spcPts val="1200"/>
              </a:spcAft>
              <a:buFont typeface="Wingdings" panose="05000000000000000000" pitchFamily="2" charset="2"/>
              <a:buChar char="ü"/>
              <a:defRPr/>
            </a:pPr>
            <a:r>
              <a:rPr lang="en-US" dirty="0" smtClean="0">
                <a:ea typeface="+mn-ea"/>
              </a:rPr>
              <a:t>Maryland State Department of Education</a:t>
            </a:r>
          </a:p>
          <a:p>
            <a:pPr fontAlgn="auto">
              <a:spcAft>
                <a:spcPts val="1200"/>
              </a:spcAft>
              <a:buFont typeface="Wingdings" panose="05000000000000000000" pitchFamily="2" charset="2"/>
              <a:buChar char="ü"/>
              <a:defRPr/>
            </a:pPr>
            <a:r>
              <a:rPr lang="en-US" dirty="0" smtClean="0">
                <a:ea typeface="+mn-ea"/>
              </a:rPr>
              <a:t>Student Achievement Partners</a:t>
            </a:r>
          </a:p>
          <a:p>
            <a:pPr fontAlgn="auto">
              <a:spcAft>
                <a:spcPts val="1200"/>
              </a:spcAft>
              <a:buFont typeface="Wingdings" panose="05000000000000000000" pitchFamily="2" charset="2"/>
              <a:buChar char="ü"/>
              <a:defRPr/>
            </a:pPr>
            <a:r>
              <a:rPr lang="en-US" dirty="0" smtClean="0">
                <a:ea typeface="+mn-ea"/>
              </a:rPr>
              <a:t>Presenter</a:t>
            </a:r>
          </a:p>
          <a:p>
            <a:pPr fontAlgn="auto">
              <a:spcAft>
                <a:spcPts val="1200"/>
              </a:spcAft>
              <a:buFont typeface="Wingdings" panose="05000000000000000000" pitchFamily="2" charset="2"/>
              <a:buChar char="ü"/>
              <a:defRPr/>
            </a:pPr>
            <a:r>
              <a:rPr lang="en-US" dirty="0" smtClean="0">
                <a:ea typeface="+mn-ea"/>
              </a:rPr>
              <a:t>Participants </a:t>
            </a:r>
            <a:endParaRPr lang="en-US" dirty="0">
              <a:ea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Non-Negotiable 2: Focus in K-8</a:t>
            </a:r>
            <a:endParaRPr lang="en-US" dirty="0"/>
          </a:p>
        </p:txBody>
      </p:sp>
      <p:sp>
        <p:nvSpPr>
          <p:cNvPr id="3" name="Content Placeholder 2"/>
          <p:cNvSpPr>
            <a:spLocks noGrp="1"/>
          </p:cNvSpPr>
          <p:nvPr>
            <p:ph idx="1"/>
          </p:nvPr>
        </p:nvSpPr>
        <p:spPr/>
        <p:txBody>
          <a:bodyPr/>
          <a:lstStyle/>
          <a:p>
            <a:pPr marL="0" indent="0">
              <a:buNone/>
            </a:pPr>
            <a:r>
              <a:rPr lang="en-US" dirty="0" smtClean="0"/>
              <a:t>There is a difference between introducing/exploring additional topics and separately assessing them.  </a:t>
            </a:r>
          </a:p>
        </p:txBody>
      </p:sp>
      <p:graphicFrame>
        <p:nvGraphicFramePr>
          <p:cNvPr id="4" name="Table 3"/>
          <p:cNvGraphicFramePr>
            <a:graphicFrameLocks noGrp="1"/>
          </p:cNvGraphicFramePr>
          <p:nvPr>
            <p:extLst>
              <p:ext uri="{D42A27DB-BD31-4B8C-83A1-F6EECF244321}">
                <p14:modId xmlns:p14="http://schemas.microsoft.com/office/powerpoint/2010/main" val="158160671"/>
              </p:ext>
            </p:extLst>
          </p:nvPr>
        </p:nvGraphicFramePr>
        <p:xfrm>
          <a:off x="1328791" y="2880360"/>
          <a:ext cx="6096000" cy="2194560"/>
        </p:xfrm>
        <a:graphic>
          <a:graphicData uri="http://schemas.openxmlformats.org/drawingml/2006/table">
            <a:tbl>
              <a:tblPr bandRow="1">
                <a:tableStyleId>{BC89EF96-8CEA-46FF-86C4-4CE0E7609802}</a:tableStyleId>
              </a:tblPr>
              <a:tblGrid>
                <a:gridCol w="5000090"/>
                <a:gridCol w="1095910"/>
              </a:tblGrid>
              <a:tr h="370840">
                <a:tc>
                  <a:txBody>
                    <a:bodyPr/>
                    <a:lstStyle/>
                    <a:p>
                      <a:pPr algn="l"/>
                      <a:r>
                        <a:rPr lang="en-US" sz="2400" dirty="0" smtClean="0"/>
                        <a:t>Probability</a:t>
                      </a:r>
                    </a:p>
                  </a:txBody>
                  <a:tcPr/>
                </a:tc>
                <a:tc>
                  <a:txBody>
                    <a:bodyPr/>
                    <a:lstStyle/>
                    <a:p>
                      <a:pPr algn="ctr"/>
                      <a:r>
                        <a:rPr lang="en-US" sz="2400" dirty="0" smtClean="0"/>
                        <a:t>7</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Statistical distributions</a:t>
                      </a:r>
                    </a:p>
                  </a:txBody>
                  <a:tcPr/>
                </a:tc>
                <a:tc>
                  <a:txBody>
                    <a:bodyPr/>
                    <a:lstStyle/>
                    <a:p>
                      <a:pPr algn="ctr"/>
                      <a:r>
                        <a:rPr lang="en-US" sz="2400" dirty="0" smtClean="0"/>
                        <a:t>6</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Similarity, congruence, geometric transformations</a:t>
                      </a:r>
                    </a:p>
                  </a:txBody>
                  <a:tcPr/>
                </a:tc>
                <a:tc>
                  <a:txBody>
                    <a:bodyPr/>
                    <a:lstStyle/>
                    <a:p>
                      <a:pPr algn="ctr"/>
                      <a:r>
                        <a:rPr lang="en-US" sz="2400" dirty="0" smtClean="0"/>
                        <a:t>8</a:t>
                      </a:r>
                      <a:endParaRPr lang="en-US" sz="2400" dirty="0"/>
                    </a:p>
                  </a:txBody>
                  <a:tcPr anchor="ct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Symmetry</a:t>
                      </a:r>
                    </a:p>
                  </a:txBody>
                  <a:tcPr/>
                </a:tc>
                <a:tc>
                  <a:txBody>
                    <a:bodyPr/>
                    <a:lstStyle/>
                    <a:p>
                      <a:pPr algn="ctr"/>
                      <a:r>
                        <a:rPr lang="en-US" sz="2400" dirty="0" smtClean="0"/>
                        <a:t>4</a:t>
                      </a:r>
                      <a:endParaRPr lang="en-US" sz="2400" dirty="0"/>
                    </a:p>
                  </a:txBody>
                  <a:tcPr/>
                </a:tc>
              </a:tr>
            </a:tbl>
          </a:graphicData>
        </a:graphic>
      </p:graphicFrame>
    </p:spTree>
    <p:extLst>
      <p:ext uri="{BB962C8B-B14F-4D97-AF65-F5344CB8AC3E}">
        <p14:creationId xmlns:p14="http://schemas.microsoft.com/office/powerpoint/2010/main" val="17213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Non-Negotiable 3:  Rigor and Balance</a:t>
            </a:r>
            <a:endParaRPr lang="en-US" dirty="0"/>
          </a:p>
        </p:txBody>
      </p:sp>
      <p:sp>
        <p:nvSpPr>
          <p:cNvPr id="3" name="Content Placeholder 2"/>
          <p:cNvSpPr>
            <a:spLocks noGrp="1"/>
          </p:cNvSpPr>
          <p:nvPr>
            <p:ph idx="1"/>
          </p:nvPr>
        </p:nvSpPr>
        <p:spPr/>
        <p:txBody>
          <a:bodyPr/>
          <a:lstStyle/>
          <a:p>
            <a:pPr>
              <a:spcBef>
                <a:spcPts val="3000"/>
              </a:spcBef>
            </a:pPr>
            <a:r>
              <a:rPr lang="en-US" dirty="0" smtClean="0"/>
              <a:t>Attention to Conceptual Understanding</a:t>
            </a:r>
          </a:p>
          <a:p>
            <a:pPr>
              <a:spcBef>
                <a:spcPts val="3000"/>
              </a:spcBef>
            </a:pPr>
            <a:r>
              <a:rPr lang="en-US" dirty="0" smtClean="0"/>
              <a:t>Attention to Procedural Skill and Fluency</a:t>
            </a:r>
          </a:p>
          <a:p>
            <a:pPr>
              <a:spcBef>
                <a:spcPts val="3000"/>
              </a:spcBef>
            </a:pPr>
            <a:r>
              <a:rPr lang="en-US" dirty="0" smtClean="0"/>
              <a:t>Attention to Applications</a:t>
            </a:r>
          </a:p>
          <a:p>
            <a:pPr>
              <a:spcBef>
                <a:spcPts val="3000"/>
              </a:spcBef>
            </a:pPr>
            <a:r>
              <a:rPr lang="en-US" dirty="0" smtClean="0"/>
              <a:t>Balance – </a:t>
            </a:r>
            <a:r>
              <a:rPr lang="en-US" i="1" dirty="0" smtClean="0"/>
              <a:t>not always treated together, not always treated separately</a:t>
            </a:r>
          </a:p>
          <a:p>
            <a:pPr>
              <a:spcBef>
                <a:spcPts val="3000"/>
              </a:spcBef>
            </a:pPr>
            <a:endParaRPr lang="en-US" sz="700" i="1" dirty="0" smtClean="0"/>
          </a:p>
          <a:p>
            <a:pPr marL="0" indent="0" algn="ctr">
              <a:spcBef>
                <a:spcPts val="3000"/>
              </a:spcBef>
              <a:buNone/>
            </a:pPr>
            <a:r>
              <a:rPr lang="en-US" i="1" dirty="0" smtClean="0"/>
              <a:t>What does </a:t>
            </a:r>
            <a:r>
              <a:rPr lang="en-US" b="1" i="1" dirty="0" smtClean="0"/>
              <a:t>true</a:t>
            </a:r>
            <a:r>
              <a:rPr lang="en-US" i="1" dirty="0" smtClean="0"/>
              <a:t> mean?</a:t>
            </a:r>
            <a:endParaRPr lang="en-US" dirty="0"/>
          </a:p>
        </p:txBody>
      </p:sp>
    </p:spTree>
    <p:extLst>
      <p:ext uri="{BB962C8B-B14F-4D97-AF65-F5344CB8AC3E}">
        <p14:creationId xmlns:p14="http://schemas.microsoft.com/office/powerpoint/2010/main" val="2276627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 Understanding</a:t>
            </a:r>
            <a:endParaRPr lang="en-US" dirty="0"/>
          </a:p>
        </p:txBody>
      </p:sp>
      <p:sp>
        <p:nvSpPr>
          <p:cNvPr id="3" name="Content Placeholder 2"/>
          <p:cNvSpPr>
            <a:spLocks noGrp="1"/>
          </p:cNvSpPr>
          <p:nvPr>
            <p:ph idx="1"/>
          </p:nvPr>
        </p:nvSpPr>
        <p:spPr>
          <a:xfrm>
            <a:off x="457200" y="1333076"/>
            <a:ext cx="8229600" cy="4525963"/>
          </a:xfrm>
        </p:spPr>
        <p:txBody>
          <a:bodyPr/>
          <a:lstStyle/>
          <a:p>
            <a:pPr lvl="0">
              <a:spcBef>
                <a:spcPts val="0"/>
              </a:spcBef>
              <a:spcAft>
                <a:spcPts val="1800"/>
              </a:spcAft>
              <a:buClr>
                <a:srgbClr val="000000"/>
              </a:buClr>
              <a:buSzPct val="100000"/>
              <a:buFont typeface="Arial"/>
              <a:buChar char="•"/>
            </a:pPr>
            <a:r>
              <a:rPr lang="en-US" dirty="0" smtClean="0">
                <a:solidFill>
                  <a:srgbClr val="0D0D0D"/>
                </a:solidFill>
                <a:latin typeface="Lucida Sans" panose="020B0602030504020204" pitchFamily="34" charset="0"/>
                <a:ea typeface="Calibri"/>
                <a:cs typeface="Calibri"/>
                <a:sym typeface="Calibri"/>
              </a:rPr>
              <a:t>Teach </a:t>
            </a:r>
            <a:r>
              <a:rPr lang="en-US" dirty="0">
                <a:solidFill>
                  <a:srgbClr val="0D0D0D"/>
                </a:solidFill>
                <a:latin typeface="Lucida Sans" panose="020B0602030504020204" pitchFamily="34" charset="0"/>
                <a:ea typeface="Calibri"/>
                <a:cs typeface="Calibri"/>
                <a:sym typeface="Calibri"/>
              </a:rPr>
              <a:t>more than “how to get the answer” and instead support students’ ability to access concepts from a number of perspectives.</a:t>
            </a:r>
          </a:p>
          <a:p>
            <a:pPr lvl="0">
              <a:spcBef>
                <a:spcPts val="0"/>
              </a:spcBef>
              <a:spcAft>
                <a:spcPts val="1800"/>
              </a:spcAft>
              <a:buClr>
                <a:srgbClr val="000000"/>
              </a:buClr>
              <a:buSzPct val="100000"/>
              <a:buFont typeface="Arial"/>
              <a:buChar char="•"/>
            </a:pPr>
            <a:r>
              <a:rPr lang="en-US" dirty="0">
                <a:solidFill>
                  <a:srgbClr val="0D0D0D"/>
                </a:solidFill>
                <a:latin typeface="Lucida Sans" panose="020B0602030504020204" pitchFamily="34" charset="0"/>
                <a:ea typeface="Calibri"/>
                <a:cs typeface="Calibri"/>
                <a:sym typeface="Calibri"/>
              </a:rPr>
              <a:t>Students are able to see math as more than a set of mnemonics or discrete procedures.</a:t>
            </a:r>
          </a:p>
          <a:p>
            <a:pPr lvl="0">
              <a:spcBef>
                <a:spcPts val="0"/>
              </a:spcBef>
              <a:spcAft>
                <a:spcPts val="1800"/>
              </a:spcAft>
              <a:buClr>
                <a:srgbClr val="000000"/>
              </a:buClr>
              <a:buSzPct val="100000"/>
              <a:buFont typeface="Arial"/>
              <a:buChar char="•"/>
            </a:pPr>
            <a:r>
              <a:rPr lang="en-US" dirty="0">
                <a:solidFill>
                  <a:schemeClr val="dk1"/>
                </a:solidFill>
                <a:latin typeface="Lucida Sans" panose="020B0602030504020204" pitchFamily="34" charset="0"/>
                <a:ea typeface="Calibri"/>
                <a:cs typeface="Calibri"/>
                <a:sym typeface="Calibri"/>
              </a:rPr>
              <a:t>Instructional and assessment tasks must provide access to concepts from a number of perspectives to show deep understanding.</a:t>
            </a:r>
          </a:p>
          <a:p>
            <a:pPr lvl="0">
              <a:spcBef>
                <a:spcPts val="0"/>
              </a:spcBef>
              <a:spcAft>
                <a:spcPts val="1800"/>
              </a:spcAft>
              <a:buClr>
                <a:srgbClr val="000000"/>
              </a:buClr>
              <a:buSzPct val="100000"/>
              <a:buFont typeface="Arial"/>
              <a:buChar char="•"/>
            </a:pPr>
            <a:r>
              <a:rPr lang="en-US" dirty="0">
                <a:solidFill>
                  <a:srgbClr val="0D0D0D"/>
                </a:solidFill>
                <a:latin typeface="Lucida Sans" panose="020B0602030504020204" pitchFamily="34" charset="0"/>
                <a:ea typeface="Calibri"/>
                <a:cs typeface="Calibri"/>
                <a:sym typeface="Calibri"/>
              </a:rPr>
              <a:t>Conceptual understanding supports the other aspects of rigor (fluency and application).</a:t>
            </a:r>
          </a:p>
          <a:p>
            <a:endParaRPr lang="en-US" dirty="0"/>
          </a:p>
        </p:txBody>
      </p:sp>
    </p:spTree>
    <p:extLst>
      <p:ext uri="{BB962C8B-B14F-4D97-AF65-F5344CB8AC3E}">
        <p14:creationId xmlns:p14="http://schemas.microsoft.com/office/powerpoint/2010/main" val="2056837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Procedural Skill and Fluency</a:t>
            </a:r>
            <a:endParaRPr lang="en-US" dirty="0"/>
          </a:p>
        </p:txBody>
      </p:sp>
      <p:sp>
        <p:nvSpPr>
          <p:cNvPr id="3" name="Content Placeholder 2"/>
          <p:cNvSpPr>
            <a:spLocks noGrp="1"/>
          </p:cNvSpPr>
          <p:nvPr>
            <p:ph idx="1"/>
          </p:nvPr>
        </p:nvSpPr>
        <p:spPr>
          <a:xfrm>
            <a:off x="457200" y="1068512"/>
            <a:ext cx="8229600" cy="5065160"/>
          </a:xfrm>
        </p:spPr>
        <p:txBody>
          <a:bodyPr/>
          <a:lstStyle/>
          <a:p>
            <a:pPr lvl="0">
              <a:spcBef>
                <a:spcPts val="0"/>
              </a:spcBef>
              <a:spcAft>
                <a:spcPts val="1200"/>
              </a:spcAft>
              <a:buFont typeface="Arial" pitchFamily="34" charset="0"/>
              <a:buChar char="•"/>
            </a:pPr>
            <a:r>
              <a:rPr lang="en-US" sz="2200" dirty="0" smtClean="0">
                <a:solidFill>
                  <a:srgbClr val="0C0C0C"/>
                </a:solidFill>
                <a:latin typeface="Lucida Sans" panose="020B0602030504020204" pitchFamily="34" charset="0"/>
              </a:rPr>
              <a:t>The </a:t>
            </a:r>
            <a:r>
              <a:rPr lang="en-US" sz="2200" dirty="0">
                <a:solidFill>
                  <a:srgbClr val="0C0C0C"/>
                </a:solidFill>
                <a:latin typeface="Lucida Sans" panose="020B0602030504020204" pitchFamily="34" charset="0"/>
              </a:rPr>
              <a:t>standards require speed and accuracy in calculation, and fluency is explicitly called for in certain </a:t>
            </a:r>
            <a:r>
              <a:rPr lang="en-US" sz="2200" dirty="0" smtClean="0">
                <a:solidFill>
                  <a:srgbClr val="0C0C0C"/>
                </a:solidFill>
                <a:latin typeface="Lucida Sans" panose="020B0602030504020204" pitchFamily="34" charset="0"/>
              </a:rPr>
              <a:t>standards.</a:t>
            </a:r>
            <a:endParaRPr lang="en-US" sz="2200" dirty="0">
              <a:solidFill>
                <a:srgbClr val="0C0C0C"/>
              </a:solidFill>
              <a:latin typeface="Lucida Sans" panose="020B0602030504020204" pitchFamily="34" charset="0"/>
            </a:endParaRPr>
          </a:p>
          <a:p>
            <a:pPr>
              <a:spcBef>
                <a:spcPts val="0"/>
              </a:spcBef>
              <a:spcAft>
                <a:spcPts val="1200"/>
              </a:spcAft>
              <a:buFont typeface="Arial" pitchFamily="34" charset="0"/>
              <a:buChar char="•"/>
            </a:pPr>
            <a:r>
              <a:rPr lang="en-US" sz="2200" dirty="0">
                <a:solidFill>
                  <a:srgbClr val="000000"/>
                </a:solidFill>
                <a:latin typeface="Lucida Sans" panose="020B0602030504020204" pitchFamily="34" charset="0"/>
                <a:ea typeface="Arial"/>
                <a:cs typeface="Arial"/>
                <a:sym typeface="Arial"/>
              </a:rPr>
              <a:t>Assessing the full range of the standards means assessing fluency where it is called for in the standards.</a:t>
            </a:r>
          </a:p>
          <a:p>
            <a:pPr>
              <a:spcBef>
                <a:spcPts val="0"/>
              </a:spcBef>
              <a:spcAft>
                <a:spcPts val="1200"/>
              </a:spcAft>
              <a:buFont typeface="Arial" pitchFamily="34" charset="0"/>
              <a:buChar char="•"/>
            </a:pPr>
            <a:r>
              <a:rPr lang="en-US" sz="2200" dirty="0">
                <a:solidFill>
                  <a:srgbClr val="0C0C0C"/>
                </a:solidFill>
                <a:latin typeface="Lucida Sans" panose="020B0602030504020204" pitchFamily="34" charset="0"/>
                <a:sym typeface="Calibri"/>
              </a:rPr>
              <a:t>Teachers structure class time and/or homework time for students to practice core functions such as single-digit multiplication </a:t>
            </a:r>
            <a:r>
              <a:rPr lang="en-US" sz="2200" dirty="0">
                <a:solidFill>
                  <a:srgbClr val="0C0C0C"/>
                </a:solidFill>
                <a:latin typeface="Lucida Sans" panose="020B0602030504020204" pitchFamily="34" charset="0"/>
                <a:ea typeface="Calibri"/>
                <a:cs typeface="Calibri"/>
                <a:sym typeface="Calibri"/>
              </a:rPr>
              <a:t>so that they are more able to understand and manipulate more complex concepts</a:t>
            </a:r>
          </a:p>
          <a:p>
            <a:pPr lvl="0">
              <a:spcBef>
                <a:spcPts val="0"/>
              </a:spcBef>
              <a:spcAft>
                <a:spcPts val="1200"/>
              </a:spcAft>
              <a:buFont typeface="Arial" pitchFamily="34" charset="0"/>
              <a:buChar char="•"/>
            </a:pPr>
            <a:r>
              <a:rPr lang="en-US" sz="2200" dirty="0">
                <a:solidFill>
                  <a:srgbClr val="000000"/>
                </a:solidFill>
                <a:latin typeface="Lucida Sans" panose="020B0602030504020204" pitchFamily="34" charset="0"/>
                <a:ea typeface="Arial"/>
                <a:cs typeface="Arial"/>
                <a:sym typeface="Arial"/>
              </a:rPr>
              <a:t>Some of these fluency expectations are meant to be mental and others with pencil and paper. But for each of them, there should be no hesitation in getting the answer with accuracy</a:t>
            </a:r>
            <a:r>
              <a:rPr lang="en-US" sz="2200" dirty="0" smtClean="0">
                <a:solidFill>
                  <a:srgbClr val="000000"/>
                </a:solidFill>
                <a:latin typeface="Lucida Sans" panose="020B0602030504020204" pitchFamily="34" charset="0"/>
                <a:ea typeface="Arial"/>
                <a:cs typeface="Arial"/>
                <a:sym typeface="Arial"/>
              </a:rPr>
              <a:t>.</a:t>
            </a:r>
            <a:endParaRPr lang="en-US" sz="2200" dirty="0">
              <a:solidFill>
                <a:srgbClr val="000000"/>
              </a:solidFill>
              <a:latin typeface="Lucida Sans" panose="020B0602030504020204" pitchFamily="34" charset="0"/>
              <a:ea typeface="Arial"/>
              <a:cs typeface="Arial"/>
              <a:sym typeface="Arial"/>
            </a:endParaRPr>
          </a:p>
        </p:txBody>
      </p:sp>
    </p:spTree>
    <p:extLst>
      <p:ext uri="{BB962C8B-B14F-4D97-AF65-F5344CB8AC3E}">
        <p14:creationId xmlns:p14="http://schemas.microsoft.com/office/powerpoint/2010/main" val="743885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idx="1"/>
          </p:nvPr>
        </p:nvSpPr>
        <p:spPr>
          <a:xfrm>
            <a:off x="457200" y="1148144"/>
            <a:ext cx="8229600" cy="5036899"/>
          </a:xfrm>
        </p:spPr>
        <p:txBody>
          <a:bodyPr/>
          <a:lstStyle/>
          <a:p>
            <a:pPr lvl="0">
              <a:lnSpc>
                <a:spcPct val="114000"/>
              </a:lnSpc>
              <a:spcBef>
                <a:spcPts val="638"/>
              </a:spcBef>
              <a:spcAft>
                <a:spcPts val="1800"/>
              </a:spcAft>
              <a:buClr>
                <a:srgbClr val="000000"/>
              </a:buClr>
              <a:buSzPct val="100000"/>
              <a:buFont typeface="Arial"/>
              <a:buChar char="•"/>
            </a:pPr>
            <a:r>
              <a:rPr lang="en-US" dirty="0">
                <a:solidFill>
                  <a:srgbClr val="0D0D0D"/>
                </a:solidFill>
              </a:rPr>
              <a:t>Problems </a:t>
            </a:r>
            <a:r>
              <a:rPr lang="en-US" dirty="0">
                <a:solidFill>
                  <a:srgbClr val="0D0D0D"/>
                </a:solidFill>
                <a:ea typeface="Calibri"/>
                <a:cs typeface="Calibri"/>
                <a:sym typeface="Calibri"/>
              </a:rPr>
              <a:t>use appropriate concepts and procedures for application even when not prompted to do so.</a:t>
            </a:r>
          </a:p>
          <a:p>
            <a:pPr lvl="0">
              <a:lnSpc>
                <a:spcPct val="114000"/>
              </a:lnSpc>
              <a:spcBef>
                <a:spcPts val="638"/>
              </a:spcBef>
              <a:spcAft>
                <a:spcPts val="1800"/>
              </a:spcAft>
              <a:buClr>
                <a:srgbClr val="000000"/>
              </a:buClr>
              <a:buSzPct val="100000"/>
              <a:buFont typeface="Arial"/>
              <a:buChar char="•"/>
            </a:pPr>
            <a:r>
              <a:rPr lang="en-US" dirty="0">
                <a:solidFill>
                  <a:srgbClr val="0D0D0D"/>
                </a:solidFill>
                <a:ea typeface="Calibri"/>
                <a:cs typeface="Calibri"/>
                <a:sym typeface="Calibri"/>
              </a:rPr>
              <a:t>Problems provide opportunities at all grade levels for students to apply math concepts </a:t>
            </a:r>
            <a:r>
              <a:rPr lang="en-US" dirty="0">
                <a:solidFill>
                  <a:srgbClr val="0D0D0D"/>
                </a:solidFill>
              </a:rPr>
              <a:t>to </a:t>
            </a:r>
            <a:r>
              <a:rPr lang="en-US" dirty="0">
                <a:solidFill>
                  <a:srgbClr val="0D0D0D"/>
                </a:solidFill>
                <a:ea typeface="Calibri"/>
                <a:cs typeface="Calibri"/>
                <a:sym typeface="Calibri"/>
              </a:rPr>
              <a:t>real world and mathematical problems, recognizing this means different things in K-5, 6-8, and HS.</a:t>
            </a:r>
          </a:p>
          <a:p>
            <a:pPr lvl="0">
              <a:lnSpc>
                <a:spcPct val="114000"/>
              </a:lnSpc>
              <a:spcBef>
                <a:spcPts val="638"/>
              </a:spcBef>
              <a:spcAft>
                <a:spcPts val="1800"/>
              </a:spcAft>
              <a:buClr>
                <a:srgbClr val="000000"/>
              </a:buClr>
              <a:buSzPct val="100000"/>
              <a:buFont typeface="Arial"/>
              <a:buChar char="•"/>
            </a:pPr>
            <a:r>
              <a:rPr lang="en-US" dirty="0">
                <a:solidFill>
                  <a:srgbClr val="0D0D0D"/>
                </a:solidFill>
                <a:ea typeface="Calibri"/>
                <a:cs typeface="Calibri"/>
                <a:sym typeface="Calibri"/>
              </a:rPr>
              <a:t>Problems in content areas outside of math, particularly science, ensure that students are using grade-level-appropriate math to make meaning of and access science content.</a:t>
            </a:r>
          </a:p>
          <a:p>
            <a:endParaRPr lang="en-US" dirty="0"/>
          </a:p>
        </p:txBody>
      </p:sp>
    </p:spTree>
    <p:extLst>
      <p:ext uri="{BB962C8B-B14F-4D97-AF65-F5344CB8AC3E}">
        <p14:creationId xmlns:p14="http://schemas.microsoft.com/office/powerpoint/2010/main" val="864511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3911" y="80682"/>
            <a:ext cx="8512140" cy="1143000"/>
          </a:xfrm>
        </p:spPr>
        <p:txBody>
          <a:bodyPr/>
          <a:lstStyle/>
          <a:p>
            <a:r>
              <a:rPr lang="en-US" dirty="0" smtClean="0"/>
              <a:t>Non-Negotiable 4: Practice-Content Connections</a:t>
            </a:r>
            <a:endParaRPr lang="en-US" dirty="0"/>
          </a:p>
        </p:txBody>
      </p:sp>
      <p:sp>
        <p:nvSpPr>
          <p:cNvPr id="3" name="Content Placeholder 2"/>
          <p:cNvSpPr>
            <a:spLocks noGrp="1"/>
          </p:cNvSpPr>
          <p:nvPr>
            <p:ph idx="1"/>
          </p:nvPr>
        </p:nvSpPr>
        <p:spPr>
          <a:xfrm>
            <a:off x="457200" y="1384446"/>
            <a:ext cx="8229600" cy="4525963"/>
          </a:xfrm>
        </p:spPr>
        <p:txBody>
          <a:bodyPr/>
          <a:lstStyle/>
          <a:p>
            <a:r>
              <a:rPr lang="en-US" dirty="0" smtClean="0"/>
              <a:t>Connect content to practice</a:t>
            </a:r>
            <a:br>
              <a:rPr lang="en-US" dirty="0" smtClean="0"/>
            </a:br>
            <a:endParaRPr lang="en-US" dirty="0" smtClean="0"/>
          </a:p>
          <a:p>
            <a:r>
              <a:rPr lang="en-US" dirty="0" smtClean="0"/>
              <a:t>Developer provides description/analysis to show meaningful connection</a:t>
            </a:r>
          </a:p>
          <a:p>
            <a:endParaRPr lang="en-US" dirty="0"/>
          </a:p>
          <a:p>
            <a:endParaRPr lang="en-US" dirty="0" smtClean="0"/>
          </a:p>
          <a:p>
            <a:pPr marL="0" indent="0" algn="ctr">
              <a:buNone/>
            </a:pPr>
            <a:r>
              <a:rPr lang="en-US" i="1" dirty="0" smtClean="0"/>
              <a:t>Another True-False indicator</a:t>
            </a:r>
            <a:endParaRPr lang="en-US" i="1" dirty="0"/>
          </a:p>
        </p:txBody>
      </p:sp>
    </p:spTree>
    <p:extLst>
      <p:ext uri="{BB962C8B-B14F-4D97-AF65-F5344CB8AC3E}">
        <p14:creationId xmlns:p14="http://schemas.microsoft.com/office/powerpoint/2010/main" val="2244226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73025"/>
            <a:ext cx="8229600" cy="1143000"/>
          </a:xfrm>
        </p:spPr>
        <p:txBody>
          <a:bodyPr/>
          <a:lstStyle/>
          <a:p>
            <a:r>
              <a:rPr lang="en-US" altLang="en-US" smtClean="0">
                <a:latin typeface="Lucida Sans" pitchFamily="34" charset="0"/>
                <a:cs typeface="Lucida Sans" pitchFamily="34" charset="0"/>
              </a:rPr>
              <a:t>Mathematics – Additional Alignment Criteria and Indicators of Quality</a:t>
            </a:r>
          </a:p>
        </p:txBody>
      </p:sp>
      <p:sp>
        <p:nvSpPr>
          <p:cNvPr id="3" name="Content Placeholder 2"/>
          <p:cNvSpPr>
            <a:spLocks noGrp="1"/>
          </p:cNvSpPr>
          <p:nvPr>
            <p:ph idx="1"/>
          </p:nvPr>
        </p:nvSpPr>
        <p:spPr>
          <a:xfrm>
            <a:off x="457200" y="1200150"/>
            <a:ext cx="8229600" cy="4881563"/>
          </a:xfrm>
        </p:spPr>
        <p:txBody>
          <a:bodyPr rtlCol="0">
            <a:normAutofit lnSpcReduction="10000"/>
          </a:bodyPr>
          <a:lstStyle/>
          <a:p>
            <a:pPr fontAlgn="auto">
              <a:spcAft>
                <a:spcPts val="0"/>
              </a:spcAft>
              <a:buFont typeface="Arial"/>
              <a:buChar char="•"/>
              <a:defRPr/>
            </a:pPr>
            <a:r>
              <a:rPr lang="en-US" dirty="0" smtClean="0">
                <a:ea typeface="+mn-ea"/>
              </a:rPr>
              <a:t>Alignment Criteria for Standards for Mathematical Content</a:t>
            </a:r>
            <a:br>
              <a:rPr lang="en-US" dirty="0" smtClean="0">
                <a:ea typeface="+mn-ea"/>
              </a:rPr>
            </a:br>
            <a:r>
              <a:rPr lang="en-US" dirty="0" smtClean="0">
                <a:ea typeface="+mn-ea"/>
              </a:rPr>
              <a:t>	</a:t>
            </a:r>
            <a:r>
              <a:rPr lang="en-US" sz="2000" i="1" dirty="0" smtClean="0">
                <a:ea typeface="+mn-ea"/>
              </a:rPr>
              <a:t>Ex. Materials are consistent with the progressions in the 	Standards</a:t>
            </a:r>
            <a:endParaRPr lang="en-US" dirty="0" smtClean="0">
              <a:ea typeface="+mn-ea"/>
            </a:endParaRPr>
          </a:p>
          <a:p>
            <a:pPr fontAlgn="auto">
              <a:spcAft>
                <a:spcPts val="0"/>
              </a:spcAft>
              <a:buFont typeface="Arial"/>
              <a:buChar char="•"/>
              <a:defRPr/>
            </a:pPr>
            <a:r>
              <a:rPr lang="en-US" dirty="0" smtClean="0">
                <a:ea typeface="+mn-ea"/>
              </a:rPr>
              <a:t>Alignment Criteria for Standards for Mathematical Practice</a:t>
            </a:r>
            <a:r>
              <a:rPr lang="en-US" dirty="0">
                <a:ea typeface="+mn-ea"/>
              </a:rPr>
              <a:t/>
            </a:r>
            <a:br>
              <a:rPr lang="en-US" dirty="0">
                <a:ea typeface="+mn-ea"/>
              </a:rPr>
            </a:br>
            <a:r>
              <a:rPr lang="en-US" dirty="0" smtClean="0">
                <a:ea typeface="+mn-ea"/>
              </a:rPr>
              <a:t>	</a:t>
            </a:r>
            <a:r>
              <a:rPr lang="en-US" sz="2000" i="1" dirty="0" smtClean="0">
                <a:ea typeface="+mn-ea"/>
              </a:rPr>
              <a:t>Ex. Focus and Coherence via Practice Standards:  Materials 	promote focus and coherence by connecting practice 	standards with content that is emphasized in the Standards.</a:t>
            </a:r>
            <a:endParaRPr lang="en-US" dirty="0" smtClean="0">
              <a:ea typeface="+mn-ea"/>
            </a:endParaRPr>
          </a:p>
          <a:p>
            <a:pPr fontAlgn="auto">
              <a:spcAft>
                <a:spcPts val="0"/>
              </a:spcAft>
              <a:buFont typeface="Arial"/>
              <a:buChar char="•"/>
              <a:defRPr/>
            </a:pPr>
            <a:r>
              <a:rPr lang="en-US" dirty="0" smtClean="0">
                <a:ea typeface="+mn-ea"/>
              </a:rPr>
              <a:t>Indicators of Quality</a:t>
            </a:r>
            <a:br>
              <a:rPr lang="en-US" dirty="0" smtClean="0">
                <a:ea typeface="+mn-ea"/>
              </a:rPr>
            </a:br>
            <a:r>
              <a:rPr lang="en-US" dirty="0" smtClean="0">
                <a:ea typeface="+mn-ea"/>
              </a:rPr>
              <a:t>	</a:t>
            </a:r>
            <a:r>
              <a:rPr lang="en-US" sz="2000" i="1" dirty="0" smtClean="0">
                <a:ea typeface="+mn-ea"/>
              </a:rPr>
              <a:t>Ex. The visual design isn’t distracting or chaotic, but 	supports students in engaging thoughtfully with the subject.</a:t>
            </a:r>
          </a:p>
          <a:p>
            <a:pPr marL="0" indent="0" fontAlgn="auto">
              <a:spcAft>
                <a:spcPts val="0"/>
              </a:spcAft>
              <a:buFont typeface="Arial"/>
              <a:buNone/>
              <a:defRPr/>
            </a:pPr>
            <a:endParaRPr lang="en-US" dirty="0" smtClean="0">
              <a:ea typeface="+mn-ea"/>
            </a:endParaRPr>
          </a:p>
          <a:p>
            <a:pPr marL="0" indent="0" fontAlgn="auto">
              <a:spcAft>
                <a:spcPts val="0"/>
              </a:spcAft>
              <a:buFont typeface="Arial"/>
              <a:buNone/>
              <a:defRPr/>
            </a:pPr>
            <a:r>
              <a:rPr lang="en-US" dirty="0" smtClean="0">
                <a:ea typeface="+mn-ea"/>
              </a:rPr>
              <a:t>Score 2, </a:t>
            </a:r>
            <a:r>
              <a:rPr lang="en-US" dirty="0">
                <a:ea typeface="+mn-ea"/>
              </a:rPr>
              <a:t>1</a:t>
            </a:r>
            <a:r>
              <a:rPr lang="en-US" dirty="0" smtClean="0">
                <a:ea typeface="+mn-ea"/>
              </a:rPr>
              <a:t>, 0</a:t>
            </a:r>
            <a:endParaRPr lang="en-US" sz="2800" dirty="0" smtClean="0">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80963"/>
            <a:ext cx="8229600" cy="1143000"/>
          </a:xfrm>
        </p:spPr>
        <p:txBody>
          <a:bodyPr/>
          <a:lstStyle/>
          <a:p>
            <a:r>
              <a:rPr lang="en-US" altLang="en-US" smtClean="0">
                <a:latin typeface="Lucida Sans" pitchFamily="34" charset="0"/>
                <a:cs typeface="Lucida Sans" pitchFamily="34" charset="0"/>
              </a:rPr>
              <a:t>ELA/Literacy – Non Negotiable Criteria</a:t>
            </a:r>
          </a:p>
        </p:txBody>
      </p:sp>
      <p:sp>
        <p:nvSpPr>
          <p:cNvPr id="4" name="Content Placeholder 2"/>
          <p:cNvSpPr>
            <a:spLocks noGrp="1"/>
          </p:cNvSpPr>
          <p:nvPr>
            <p:ph idx="1"/>
          </p:nvPr>
        </p:nvSpPr>
        <p:spPr>
          <a:xfrm>
            <a:off x="457200" y="1223963"/>
            <a:ext cx="8229600" cy="4910137"/>
          </a:xfrm>
        </p:spPr>
        <p:txBody>
          <a:bodyPr rtlCol="0">
            <a:normAutofit fontScale="55000" lnSpcReduction="20000"/>
          </a:bodyPr>
          <a:lstStyle/>
          <a:p>
            <a:pPr marL="457200" lvl="1" indent="0" fontAlgn="auto">
              <a:spcAft>
                <a:spcPts val="0"/>
              </a:spcAft>
              <a:buFont typeface="Arial"/>
              <a:buNone/>
              <a:defRPr/>
            </a:pPr>
            <a:r>
              <a:rPr lang="en-US" sz="3300" dirty="0" smtClean="0">
                <a:solidFill>
                  <a:schemeClr val="tx1">
                    <a:lumMod val="85000"/>
                    <a:lumOff val="15000"/>
                  </a:schemeClr>
                </a:solidFill>
                <a:ea typeface="+mn-ea"/>
                <a:sym typeface="Calibri"/>
              </a:rPr>
              <a:t>I</a:t>
            </a:r>
            <a:r>
              <a:rPr lang="en-US" sz="3300" dirty="0">
                <a:solidFill>
                  <a:schemeClr val="tx1">
                    <a:lumMod val="85000"/>
                    <a:lumOff val="15000"/>
                  </a:schemeClr>
                </a:solidFill>
                <a:ea typeface="+mn-ea"/>
                <a:sym typeface="Calibri"/>
              </a:rPr>
              <a:t>. </a:t>
            </a:r>
            <a:r>
              <a:rPr lang="en-US" sz="3300" dirty="0" smtClean="0">
                <a:solidFill>
                  <a:schemeClr val="tx1">
                    <a:lumMod val="85000"/>
                    <a:lumOff val="15000"/>
                  </a:schemeClr>
                </a:solidFill>
                <a:ea typeface="+mn-ea"/>
                <a:sym typeface="Calibri"/>
              </a:rPr>
              <a:t>Text Selection</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1: Complexity of Texts</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2: Range of Texts</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3: Quality of Texts</a:t>
            </a:r>
            <a:br>
              <a:rPr lang="en-US" sz="2400" dirty="0" smtClean="0">
                <a:solidFill>
                  <a:schemeClr val="tx1">
                    <a:lumMod val="85000"/>
                    <a:lumOff val="15000"/>
                  </a:schemeClr>
                </a:solidFill>
                <a:ea typeface="+mn-ea"/>
                <a:sym typeface="Calibri"/>
              </a:rPr>
            </a:br>
            <a:endParaRPr lang="en-US" sz="2400" dirty="0" smtClean="0">
              <a:solidFill>
                <a:schemeClr val="tx1">
                  <a:lumMod val="85000"/>
                  <a:lumOff val="15000"/>
                </a:schemeClr>
              </a:solidFill>
              <a:ea typeface="+mn-ea"/>
              <a:sym typeface="Calibri"/>
            </a:endParaRPr>
          </a:p>
          <a:p>
            <a:pPr marL="457200" lvl="1" indent="0" fontAlgn="auto">
              <a:spcAft>
                <a:spcPts val="0"/>
              </a:spcAft>
              <a:buFont typeface="Arial"/>
              <a:buNone/>
              <a:defRPr/>
            </a:pPr>
            <a:r>
              <a:rPr lang="en-US" sz="3300" dirty="0" smtClean="0">
                <a:solidFill>
                  <a:schemeClr val="tx1">
                    <a:lumMod val="85000"/>
                    <a:lumOff val="15000"/>
                  </a:schemeClr>
                </a:solidFill>
                <a:ea typeface="+mn-ea"/>
                <a:sym typeface="Calibri"/>
              </a:rPr>
              <a:t>II</a:t>
            </a:r>
            <a:r>
              <a:rPr lang="en-US" sz="3300" dirty="0">
                <a:solidFill>
                  <a:schemeClr val="tx1">
                    <a:lumMod val="85000"/>
                    <a:lumOff val="15000"/>
                  </a:schemeClr>
                </a:solidFill>
                <a:ea typeface="+mn-ea"/>
                <a:sym typeface="Calibri"/>
              </a:rPr>
              <a:t>. Questions and Tasks</a:t>
            </a:r>
          </a:p>
          <a:p>
            <a:pPr lvl="1" fontAlgn="auto">
              <a:spcAft>
                <a:spcPts val="0"/>
              </a:spcAft>
              <a:buFont typeface="Arial"/>
              <a:buChar char="–"/>
              <a:defRPr/>
            </a:pPr>
            <a:r>
              <a:rPr lang="en-US" sz="2400" dirty="0">
                <a:solidFill>
                  <a:schemeClr val="tx1">
                    <a:lumMod val="85000"/>
                    <a:lumOff val="15000"/>
                  </a:schemeClr>
                </a:solidFill>
                <a:ea typeface="+mn-ea"/>
                <a:sym typeface="Calibri"/>
              </a:rPr>
              <a:t>Non-Negotiable 4: </a:t>
            </a:r>
            <a:r>
              <a:rPr lang="en-US" sz="2400" dirty="0" smtClean="0">
                <a:solidFill>
                  <a:schemeClr val="tx1">
                    <a:lumMod val="85000"/>
                    <a:lumOff val="15000"/>
                  </a:schemeClr>
                </a:solidFill>
                <a:ea typeface="+mn-ea"/>
                <a:sym typeface="Calibri"/>
              </a:rPr>
              <a:t>Text-Dependent and Text-Specific Questions</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5:  Scaffolding and Supports</a:t>
            </a:r>
            <a:br>
              <a:rPr lang="en-US" sz="2400" dirty="0" smtClean="0">
                <a:solidFill>
                  <a:schemeClr val="tx1">
                    <a:lumMod val="85000"/>
                    <a:lumOff val="15000"/>
                  </a:schemeClr>
                </a:solidFill>
                <a:ea typeface="+mn-ea"/>
                <a:sym typeface="Calibri"/>
              </a:rPr>
            </a:br>
            <a:endParaRPr lang="en-US" sz="2400" dirty="0" smtClean="0">
              <a:solidFill>
                <a:schemeClr val="tx1">
                  <a:lumMod val="85000"/>
                  <a:lumOff val="15000"/>
                </a:schemeClr>
              </a:solidFill>
              <a:ea typeface="+mn-ea"/>
              <a:sym typeface="Calibri"/>
            </a:endParaRPr>
          </a:p>
          <a:p>
            <a:pPr marL="457200" lvl="1" indent="0" fontAlgn="auto">
              <a:spcAft>
                <a:spcPts val="0"/>
              </a:spcAft>
              <a:buFont typeface="Arial"/>
              <a:buNone/>
              <a:defRPr/>
            </a:pPr>
            <a:r>
              <a:rPr lang="en-US" sz="3300" dirty="0">
                <a:solidFill>
                  <a:schemeClr val="tx1">
                    <a:lumMod val="85000"/>
                    <a:lumOff val="15000"/>
                  </a:schemeClr>
                </a:solidFill>
                <a:ea typeface="+mn-ea"/>
                <a:sym typeface="Calibri"/>
              </a:rPr>
              <a:t>III.  Foundational Skills (Grades 3-5)</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6:  Foundational Skills</a:t>
            </a:r>
            <a:br>
              <a:rPr lang="en-US" sz="2400" dirty="0" smtClean="0">
                <a:solidFill>
                  <a:schemeClr val="tx1">
                    <a:lumMod val="85000"/>
                    <a:lumOff val="15000"/>
                  </a:schemeClr>
                </a:solidFill>
                <a:ea typeface="+mn-ea"/>
                <a:sym typeface="Calibri"/>
              </a:rPr>
            </a:br>
            <a:endParaRPr lang="en-US" sz="2400" dirty="0" smtClean="0">
              <a:solidFill>
                <a:schemeClr val="tx1">
                  <a:lumMod val="85000"/>
                  <a:lumOff val="15000"/>
                </a:schemeClr>
              </a:solidFill>
              <a:ea typeface="+mn-ea"/>
              <a:sym typeface="Calibri"/>
            </a:endParaRPr>
          </a:p>
          <a:p>
            <a:pPr marL="457200" lvl="1" indent="0" fontAlgn="auto">
              <a:spcAft>
                <a:spcPts val="0"/>
              </a:spcAft>
              <a:buFont typeface="Arial"/>
              <a:buNone/>
              <a:defRPr/>
            </a:pPr>
            <a:r>
              <a:rPr lang="en-US" sz="3300" dirty="0">
                <a:solidFill>
                  <a:schemeClr val="tx1">
                    <a:lumMod val="85000"/>
                    <a:lumOff val="15000"/>
                  </a:schemeClr>
                </a:solidFill>
                <a:ea typeface="+mn-ea"/>
                <a:sym typeface="Calibri"/>
              </a:rPr>
              <a:t>IV. Writing to Sources and Research</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7:  Writing to Sources</a:t>
            </a:r>
            <a:br>
              <a:rPr lang="en-US" sz="2400" dirty="0" smtClean="0">
                <a:solidFill>
                  <a:schemeClr val="tx1">
                    <a:lumMod val="85000"/>
                    <a:lumOff val="15000"/>
                  </a:schemeClr>
                </a:solidFill>
                <a:ea typeface="+mn-ea"/>
                <a:sym typeface="Calibri"/>
              </a:rPr>
            </a:br>
            <a:endParaRPr lang="en-US" sz="2400" dirty="0" smtClean="0">
              <a:solidFill>
                <a:schemeClr val="tx1">
                  <a:lumMod val="85000"/>
                  <a:lumOff val="15000"/>
                </a:schemeClr>
              </a:solidFill>
              <a:ea typeface="+mn-ea"/>
              <a:sym typeface="Calibri"/>
            </a:endParaRPr>
          </a:p>
          <a:p>
            <a:pPr marL="457200" lvl="1" indent="0" fontAlgn="auto">
              <a:spcAft>
                <a:spcPts val="0"/>
              </a:spcAft>
              <a:buFont typeface="Arial"/>
              <a:buNone/>
              <a:defRPr/>
            </a:pPr>
            <a:r>
              <a:rPr lang="en-US" sz="3300" dirty="0">
                <a:solidFill>
                  <a:schemeClr val="tx1">
                    <a:lumMod val="85000"/>
                    <a:lumOff val="15000"/>
                  </a:schemeClr>
                </a:solidFill>
                <a:ea typeface="+mn-ea"/>
                <a:sym typeface="Calibri"/>
              </a:rPr>
              <a:t>V. Speaking and Listening</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8:  Speaking and Listening</a:t>
            </a:r>
            <a:br>
              <a:rPr lang="en-US" sz="2400" dirty="0" smtClean="0">
                <a:solidFill>
                  <a:schemeClr val="tx1">
                    <a:lumMod val="85000"/>
                    <a:lumOff val="15000"/>
                  </a:schemeClr>
                </a:solidFill>
                <a:ea typeface="+mn-ea"/>
                <a:sym typeface="Calibri"/>
              </a:rPr>
            </a:br>
            <a:endParaRPr lang="en-US" sz="2400" dirty="0" smtClean="0">
              <a:solidFill>
                <a:schemeClr val="tx1">
                  <a:lumMod val="85000"/>
                  <a:lumOff val="15000"/>
                </a:schemeClr>
              </a:solidFill>
              <a:ea typeface="+mn-ea"/>
              <a:sym typeface="Calibri"/>
            </a:endParaRPr>
          </a:p>
          <a:p>
            <a:pPr marL="457200" lvl="1" indent="0" fontAlgn="auto">
              <a:spcAft>
                <a:spcPts val="0"/>
              </a:spcAft>
              <a:buFont typeface="Arial"/>
              <a:buNone/>
              <a:defRPr/>
            </a:pPr>
            <a:r>
              <a:rPr lang="en-US" sz="3300" dirty="0">
                <a:solidFill>
                  <a:schemeClr val="tx1">
                    <a:lumMod val="85000"/>
                    <a:lumOff val="15000"/>
                  </a:schemeClr>
                </a:solidFill>
                <a:ea typeface="+mn-ea"/>
                <a:sym typeface="Calibri"/>
              </a:rPr>
              <a:t>VI. Language</a:t>
            </a:r>
          </a:p>
          <a:p>
            <a:pPr lvl="1" fontAlgn="auto">
              <a:spcAft>
                <a:spcPts val="0"/>
              </a:spcAft>
              <a:buFont typeface="Arial"/>
              <a:buChar char="–"/>
              <a:defRPr/>
            </a:pPr>
            <a:r>
              <a:rPr lang="en-US" sz="2400" dirty="0" smtClean="0">
                <a:solidFill>
                  <a:schemeClr val="tx1">
                    <a:lumMod val="85000"/>
                    <a:lumOff val="15000"/>
                  </a:schemeClr>
                </a:solidFill>
                <a:ea typeface="+mn-ea"/>
                <a:sym typeface="Calibri"/>
              </a:rPr>
              <a:t>Non-Negotiable 9:  Language</a:t>
            </a:r>
            <a:br>
              <a:rPr lang="en-US" sz="2400" dirty="0" smtClean="0">
                <a:solidFill>
                  <a:schemeClr val="tx1">
                    <a:lumMod val="85000"/>
                    <a:lumOff val="15000"/>
                  </a:schemeClr>
                </a:solidFill>
                <a:ea typeface="+mn-ea"/>
                <a:sym typeface="Calibri"/>
              </a:rPr>
            </a:br>
            <a:endParaRPr lang="en-US" sz="2400" dirty="0">
              <a:solidFill>
                <a:schemeClr val="tx1">
                  <a:lumMod val="85000"/>
                  <a:lumOff val="15000"/>
                </a:schemeClr>
              </a:solidFill>
              <a:ea typeface="+mn-ea"/>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ELA/Literacy – Non-</a:t>
            </a:r>
            <a:r>
              <a:rPr lang="en-US" dirty="0" err="1" smtClean="0"/>
              <a:t>Negotiables</a:t>
            </a:r>
            <a:endParaRPr lang="en-US" dirty="0"/>
          </a:p>
        </p:txBody>
      </p:sp>
      <p:sp>
        <p:nvSpPr>
          <p:cNvPr id="3" name="Content Placeholder 2"/>
          <p:cNvSpPr>
            <a:spLocks noGrp="1"/>
          </p:cNvSpPr>
          <p:nvPr>
            <p:ph idx="1"/>
          </p:nvPr>
        </p:nvSpPr>
        <p:spPr>
          <a:xfrm>
            <a:off x="457199" y="1223682"/>
            <a:ext cx="8358027" cy="4902481"/>
          </a:xfrm>
        </p:spPr>
        <p:txBody>
          <a:bodyPr/>
          <a:lstStyle/>
          <a:p>
            <a:pPr marL="457200" lvl="1" indent="0" fontAlgn="auto">
              <a:spcAft>
                <a:spcPts val="0"/>
              </a:spcAft>
              <a:buFont typeface="Arial"/>
              <a:buNone/>
              <a:defRPr/>
            </a:pPr>
            <a:r>
              <a:rPr lang="en-US" sz="3300" dirty="0">
                <a:solidFill>
                  <a:schemeClr val="tx1">
                    <a:lumMod val="85000"/>
                    <a:lumOff val="15000"/>
                  </a:schemeClr>
                </a:solidFill>
                <a:sym typeface="Calibri"/>
              </a:rPr>
              <a:t>Text Selection</a:t>
            </a:r>
          </a:p>
          <a:p>
            <a:pPr lvl="1" fontAlgn="auto">
              <a:spcAft>
                <a:spcPts val="0"/>
              </a:spcAft>
              <a:buFont typeface="Arial"/>
              <a:buChar char="–"/>
              <a:defRPr/>
            </a:pPr>
            <a:r>
              <a:rPr lang="en-US" sz="2400" dirty="0">
                <a:solidFill>
                  <a:schemeClr val="tx1">
                    <a:lumMod val="85000"/>
                    <a:lumOff val="15000"/>
                  </a:schemeClr>
                </a:solidFill>
                <a:sym typeface="Calibri"/>
              </a:rPr>
              <a:t>Non-Negotiable 1: Complexity of Texts</a:t>
            </a:r>
          </a:p>
          <a:p>
            <a:pPr lvl="1" fontAlgn="auto">
              <a:spcAft>
                <a:spcPts val="0"/>
              </a:spcAft>
              <a:buFont typeface="Arial"/>
              <a:buChar char="–"/>
              <a:defRPr/>
            </a:pPr>
            <a:r>
              <a:rPr lang="en-US" sz="2400" dirty="0">
                <a:solidFill>
                  <a:schemeClr val="tx1">
                    <a:lumMod val="85000"/>
                    <a:lumOff val="15000"/>
                  </a:schemeClr>
                </a:solidFill>
                <a:sym typeface="Calibri"/>
              </a:rPr>
              <a:t>Non-Negotiable 2: Range of Texts</a:t>
            </a:r>
          </a:p>
          <a:p>
            <a:pPr lvl="1" fontAlgn="auto">
              <a:spcAft>
                <a:spcPts val="0"/>
              </a:spcAft>
              <a:buFont typeface="Arial"/>
              <a:buChar char="–"/>
              <a:defRPr/>
            </a:pPr>
            <a:r>
              <a:rPr lang="en-US" sz="2400" dirty="0">
                <a:solidFill>
                  <a:schemeClr val="tx1">
                    <a:lumMod val="85000"/>
                    <a:lumOff val="15000"/>
                  </a:schemeClr>
                </a:solidFill>
                <a:sym typeface="Calibri"/>
              </a:rPr>
              <a:t>Non-Negotiable 3: Quality of </a:t>
            </a:r>
            <a:r>
              <a:rPr lang="en-US" sz="2400" dirty="0" smtClean="0">
                <a:solidFill>
                  <a:schemeClr val="tx1">
                    <a:lumMod val="85000"/>
                    <a:lumOff val="15000"/>
                  </a:schemeClr>
                </a:solidFill>
                <a:sym typeface="Calibri"/>
              </a:rPr>
              <a:t>Texts</a:t>
            </a:r>
          </a:p>
          <a:p>
            <a:pPr lvl="1" fontAlgn="auto">
              <a:spcAft>
                <a:spcPts val="0"/>
              </a:spcAft>
              <a:buFont typeface="Arial"/>
              <a:buChar char="–"/>
              <a:defRPr/>
            </a:pPr>
            <a:endParaRPr lang="en-US" sz="2400" dirty="0">
              <a:solidFill>
                <a:schemeClr val="tx1">
                  <a:lumMod val="85000"/>
                  <a:lumOff val="15000"/>
                </a:schemeClr>
              </a:solidFill>
              <a:sym typeface="Calibri"/>
            </a:endParaRPr>
          </a:p>
          <a:p>
            <a:pPr lvl="2" fontAlgn="auto">
              <a:spcAft>
                <a:spcPts val="0"/>
              </a:spcAft>
              <a:buFont typeface="Arial"/>
              <a:buChar char="–"/>
              <a:defRPr/>
            </a:pPr>
            <a:r>
              <a:rPr lang="en-US" dirty="0" smtClean="0">
                <a:solidFill>
                  <a:schemeClr val="tx1">
                    <a:lumMod val="85000"/>
                    <a:lumOff val="15000"/>
                  </a:schemeClr>
                </a:solidFill>
                <a:sym typeface="Calibri"/>
              </a:rPr>
              <a:t>Evidence for complexity analysis (quantitative </a:t>
            </a:r>
            <a:r>
              <a:rPr lang="en-US" b="1" dirty="0" smtClean="0">
                <a:solidFill>
                  <a:schemeClr val="tx1">
                    <a:lumMod val="85000"/>
                    <a:lumOff val="15000"/>
                  </a:schemeClr>
                </a:solidFill>
                <a:sym typeface="Calibri"/>
              </a:rPr>
              <a:t>and</a:t>
            </a:r>
            <a:r>
              <a:rPr lang="en-US" dirty="0" smtClean="0">
                <a:solidFill>
                  <a:schemeClr val="tx1">
                    <a:lumMod val="85000"/>
                    <a:lumOff val="15000"/>
                  </a:schemeClr>
                </a:solidFill>
                <a:sym typeface="Calibri"/>
              </a:rPr>
              <a:t> qualitative)</a:t>
            </a:r>
          </a:p>
          <a:p>
            <a:pPr lvl="2" fontAlgn="auto">
              <a:spcAft>
                <a:spcPts val="0"/>
              </a:spcAft>
              <a:buFont typeface="Arial"/>
              <a:buChar char="–"/>
              <a:defRPr/>
            </a:pPr>
            <a:r>
              <a:rPr lang="en-US" dirty="0" smtClean="0">
                <a:solidFill>
                  <a:schemeClr val="tx1">
                    <a:lumMod val="85000"/>
                    <a:lumOff val="15000"/>
                  </a:schemeClr>
                </a:solidFill>
                <a:sym typeface="Calibri"/>
              </a:rPr>
              <a:t>Range – build knowledge, anchor texts,  opportunity</a:t>
            </a:r>
          </a:p>
          <a:p>
            <a:pPr lvl="2" fontAlgn="auto">
              <a:spcAft>
                <a:spcPts val="0"/>
              </a:spcAft>
              <a:buFont typeface="Arial"/>
              <a:buChar char="–"/>
              <a:defRPr/>
            </a:pPr>
            <a:r>
              <a:rPr lang="en-US" dirty="0" smtClean="0">
                <a:solidFill>
                  <a:schemeClr val="tx1">
                    <a:lumMod val="85000"/>
                    <a:lumOff val="15000"/>
                  </a:schemeClr>
                </a:solidFill>
                <a:sym typeface="Calibri"/>
              </a:rPr>
              <a:t>Worth reading</a:t>
            </a:r>
            <a:endParaRPr lang="en-US" dirty="0"/>
          </a:p>
        </p:txBody>
      </p:sp>
    </p:spTree>
    <p:extLst>
      <p:ext uri="{BB962C8B-B14F-4D97-AF65-F5344CB8AC3E}">
        <p14:creationId xmlns:p14="http://schemas.microsoft.com/office/powerpoint/2010/main" val="1752996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ELA/Literacy – Non-</a:t>
            </a:r>
            <a:r>
              <a:rPr lang="en-US" dirty="0" err="1" smtClean="0"/>
              <a:t>Negotiables</a:t>
            </a:r>
            <a:endParaRPr lang="en-US" dirty="0"/>
          </a:p>
        </p:txBody>
      </p:sp>
      <p:sp>
        <p:nvSpPr>
          <p:cNvPr id="3" name="Content Placeholder 2"/>
          <p:cNvSpPr>
            <a:spLocks noGrp="1"/>
          </p:cNvSpPr>
          <p:nvPr>
            <p:ph idx="1"/>
          </p:nvPr>
        </p:nvSpPr>
        <p:spPr>
          <a:xfrm>
            <a:off x="457200" y="1343350"/>
            <a:ext cx="8229600" cy="4525963"/>
          </a:xfrm>
        </p:spPr>
        <p:txBody>
          <a:bodyPr/>
          <a:lstStyle/>
          <a:p>
            <a:pPr marL="57150" indent="0" fontAlgn="auto">
              <a:spcAft>
                <a:spcPts val="0"/>
              </a:spcAft>
              <a:buFont typeface="Arial"/>
              <a:buNone/>
              <a:defRPr/>
            </a:pPr>
            <a:r>
              <a:rPr lang="en-US" sz="3600" dirty="0">
                <a:solidFill>
                  <a:schemeClr val="tx1">
                    <a:lumMod val="85000"/>
                    <a:lumOff val="15000"/>
                  </a:schemeClr>
                </a:solidFill>
                <a:sym typeface="Calibri"/>
              </a:rPr>
              <a:t>Questions and Tasks</a:t>
            </a:r>
          </a:p>
          <a:p>
            <a:pPr lvl="1" fontAlgn="auto">
              <a:spcAft>
                <a:spcPts val="0"/>
              </a:spcAft>
              <a:buFont typeface="Arial"/>
              <a:buChar char="–"/>
              <a:defRPr/>
            </a:pPr>
            <a:r>
              <a:rPr lang="en-US" sz="2400" dirty="0">
                <a:solidFill>
                  <a:schemeClr val="tx1">
                    <a:lumMod val="85000"/>
                    <a:lumOff val="15000"/>
                  </a:schemeClr>
                </a:solidFill>
                <a:sym typeface="Calibri"/>
              </a:rPr>
              <a:t>Non-Negotiable 4: Text-Dependent and Text-Specific Questions</a:t>
            </a:r>
          </a:p>
          <a:p>
            <a:pPr lvl="1" fontAlgn="auto">
              <a:spcAft>
                <a:spcPts val="0"/>
              </a:spcAft>
              <a:buFont typeface="Arial"/>
              <a:buChar char="–"/>
              <a:defRPr/>
            </a:pPr>
            <a:r>
              <a:rPr lang="en-US" sz="2400" dirty="0">
                <a:solidFill>
                  <a:schemeClr val="tx1">
                    <a:lumMod val="85000"/>
                    <a:lumOff val="15000"/>
                  </a:schemeClr>
                </a:solidFill>
                <a:sym typeface="Calibri"/>
              </a:rPr>
              <a:t>Non-Negotiable 5:  Scaffolding and </a:t>
            </a:r>
            <a:r>
              <a:rPr lang="en-US" sz="2400" dirty="0" smtClean="0">
                <a:solidFill>
                  <a:schemeClr val="tx1">
                    <a:lumMod val="85000"/>
                    <a:lumOff val="15000"/>
                  </a:schemeClr>
                </a:solidFill>
                <a:sym typeface="Calibri"/>
              </a:rPr>
              <a:t>Supports</a:t>
            </a:r>
            <a:br>
              <a:rPr lang="en-US" sz="2400" dirty="0" smtClean="0">
                <a:solidFill>
                  <a:schemeClr val="tx1">
                    <a:lumMod val="85000"/>
                    <a:lumOff val="15000"/>
                  </a:schemeClr>
                </a:solidFill>
                <a:sym typeface="Calibri"/>
              </a:rPr>
            </a:br>
            <a:endParaRPr lang="en-US" sz="2400" dirty="0" smtClean="0">
              <a:solidFill>
                <a:schemeClr val="tx1">
                  <a:lumMod val="85000"/>
                  <a:lumOff val="15000"/>
                </a:schemeClr>
              </a:solidFill>
              <a:sym typeface="Calibri"/>
            </a:endParaRPr>
          </a:p>
          <a:p>
            <a:pPr lvl="2" fontAlgn="auto">
              <a:spcAft>
                <a:spcPts val="0"/>
              </a:spcAft>
              <a:buFont typeface="Arial"/>
              <a:buChar char="–"/>
              <a:defRPr/>
            </a:pPr>
            <a:r>
              <a:rPr lang="en-US" dirty="0" smtClean="0">
                <a:solidFill>
                  <a:schemeClr val="tx1">
                    <a:lumMod val="85000"/>
                    <a:lumOff val="15000"/>
                  </a:schemeClr>
                </a:solidFill>
                <a:sym typeface="Calibri"/>
              </a:rPr>
              <a:t>80% high quality, text-dependent and text-specific</a:t>
            </a:r>
          </a:p>
          <a:p>
            <a:pPr lvl="2" fontAlgn="auto">
              <a:spcAft>
                <a:spcPts val="0"/>
              </a:spcAft>
              <a:buFont typeface="Arial"/>
              <a:buChar char="–"/>
              <a:defRPr/>
            </a:pPr>
            <a:r>
              <a:rPr lang="en-US" dirty="0" smtClean="0">
                <a:solidFill>
                  <a:schemeClr val="tx1">
                    <a:lumMod val="85000"/>
                    <a:lumOff val="15000"/>
                  </a:schemeClr>
                </a:solidFill>
                <a:sym typeface="Calibri"/>
              </a:rPr>
              <a:t>Focused pre-reading, begin with the text</a:t>
            </a:r>
          </a:p>
          <a:p>
            <a:pPr lvl="2" fontAlgn="auto">
              <a:spcAft>
                <a:spcPts val="0"/>
              </a:spcAft>
              <a:buFont typeface="Arial"/>
              <a:buChar char="–"/>
              <a:defRPr/>
            </a:pPr>
            <a:r>
              <a:rPr lang="en-US" dirty="0" smtClean="0">
                <a:solidFill>
                  <a:schemeClr val="tx1">
                    <a:lumMod val="85000"/>
                    <a:lumOff val="15000"/>
                  </a:schemeClr>
                </a:solidFill>
                <a:sym typeface="Calibri"/>
              </a:rPr>
              <a:t>Strategies as distinct from comprehension</a:t>
            </a:r>
          </a:p>
          <a:p>
            <a:pPr lvl="2" fontAlgn="auto">
              <a:spcAft>
                <a:spcPts val="0"/>
              </a:spcAft>
              <a:buFont typeface="Arial"/>
              <a:buChar char="–"/>
              <a:defRPr/>
            </a:pPr>
            <a:r>
              <a:rPr lang="en-US" dirty="0" smtClean="0">
                <a:solidFill>
                  <a:schemeClr val="tx1">
                    <a:lumMod val="85000"/>
                    <a:lumOff val="15000"/>
                  </a:schemeClr>
                </a:solidFill>
                <a:sym typeface="Calibri"/>
              </a:rPr>
              <a:t>Support for academic language</a:t>
            </a:r>
          </a:p>
          <a:p>
            <a:pPr lvl="2" fontAlgn="auto">
              <a:spcAft>
                <a:spcPts val="0"/>
              </a:spcAft>
              <a:buFont typeface="Arial"/>
              <a:buChar char="–"/>
              <a:defRPr/>
            </a:pPr>
            <a:r>
              <a:rPr lang="en-US" dirty="0" smtClean="0">
                <a:solidFill>
                  <a:schemeClr val="tx1">
                    <a:lumMod val="85000"/>
                    <a:lumOff val="15000"/>
                  </a:schemeClr>
                </a:solidFill>
                <a:sym typeface="Calibri"/>
              </a:rPr>
              <a:t>Progress includes gradual release of scaffolds and increase in independence</a:t>
            </a:r>
            <a:endParaRPr lang="en-US" dirty="0"/>
          </a:p>
        </p:txBody>
      </p:sp>
    </p:spTree>
    <p:extLst>
      <p:ext uri="{BB962C8B-B14F-4D97-AF65-F5344CB8AC3E}">
        <p14:creationId xmlns:p14="http://schemas.microsoft.com/office/powerpoint/2010/main" val="1526933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Norms &amp; Logistics </a:t>
            </a:r>
            <a:endParaRPr lang="en-US" dirty="0"/>
          </a:p>
        </p:txBody>
      </p:sp>
      <p:sp>
        <p:nvSpPr>
          <p:cNvPr id="3" name="Content Placeholder 2"/>
          <p:cNvSpPr>
            <a:spLocks noGrp="1"/>
          </p:cNvSpPr>
          <p:nvPr>
            <p:ph idx="1"/>
          </p:nvPr>
        </p:nvSpPr>
        <p:spPr/>
        <p:txBody>
          <a:bodyPr/>
          <a:lstStyle/>
          <a:p>
            <a:pPr marL="0" indent="0">
              <a:buNone/>
            </a:pPr>
            <a:r>
              <a:rPr lang="en-US" b="1" u="sng" dirty="0" smtClean="0">
                <a:solidFill>
                  <a:srgbClr val="008000"/>
                </a:solidFill>
              </a:rPr>
              <a:t>NORMS </a:t>
            </a:r>
          </a:p>
          <a:p>
            <a:r>
              <a:rPr lang="en-US" dirty="0" smtClean="0"/>
              <a:t>Silence Your </a:t>
            </a:r>
            <a:r>
              <a:rPr lang="en-US" dirty="0"/>
              <a:t>C</a:t>
            </a:r>
            <a:r>
              <a:rPr lang="en-US" dirty="0" smtClean="0"/>
              <a:t>ellphones</a:t>
            </a:r>
          </a:p>
          <a:p>
            <a:r>
              <a:rPr lang="en-US" dirty="0" smtClean="0"/>
              <a:t>Be Actively Engage in Learning </a:t>
            </a:r>
          </a:p>
          <a:p>
            <a:r>
              <a:rPr lang="en-US" dirty="0" smtClean="0"/>
              <a:t>Respect Others Right to Learn </a:t>
            </a:r>
          </a:p>
          <a:p>
            <a:pPr marL="0" indent="0">
              <a:buNone/>
            </a:pPr>
            <a:r>
              <a:rPr lang="en-US" b="1" u="sng" dirty="0" smtClean="0">
                <a:solidFill>
                  <a:srgbClr val="008000"/>
                </a:solidFill>
              </a:rPr>
              <a:t>LOGISTICS </a:t>
            </a:r>
          </a:p>
          <a:p>
            <a:r>
              <a:rPr lang="en-US" dirty="0" smtClean="0"/>
              <a:t>BATHROOMS – </a:t>
            </a:r>
          </a:p>
          <a:p>
            <a:r>
              <a:rPr lang="en-US" dirty="0" smtClean="0"/>
              <a:t>VENDING MACHINES – </a:t>
            </a:r>
          </a:p>
          <a:p>
            <a:r>
              <a:rPr lang="en-US" dirty="0" smtClean="0"/>
              <a:t>WIFI – </a:t>
            </a:r>
          </a:p>
          <a:p>
            <a:r>
              <a:rPr lang="en-US" dirty="0" smtClean="0"/>
              <a:t>CPD CREDITS</a:t>
            </a:r>
          </a:p>
          <a:p>
            <a:r>
              <a:rPr lang="en-US" dirty="0" smtClean="0"/>
              <a:t>PARKING LOT</a:t>
            </a:r>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0949670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ELA/Literacy – Non-</a:t>
            </a:r>
            <a:r>
              <a:rPr lang="en-US" dirty="0" err="1" smtClean="0"/>
              <a:t>Negotiables</a:t>
            </a:r>
            <a:endParaRPr lang="en-US" dirty="0"/>
          </a:p>
        </p:txBody>
      </p:sp>
      <p:sp>
        <p:nvSpPr>
          <p:cNvPr id="3" name="Content Placeholder 2"/>
          <p:cNvSpPr>
            <a:spLocks noGrp="1"/>
          </p:cNvSpPr>
          <p:nvPr>
            <p:ph idx="1"/>
          </p:nvPr>
        </p:nvSpPr>
        <p:spPr>
          <a:xfrm>
            <a:off x="457200" y="1130158"/>
            <a:ext cx="8229600" cy="4996006"/>
          </a:xfrm>
        </p:spPr>
        <p:txBody>
          <a:bodyPr/>
          <a:lstStyle/>
          <a:p>
            <a:pPr marL="57150" indent="0" fontAlgn="auto">
              <a:spcAft>
                <a:spcPts val="0"/>
              </a:spcAft>
              <a:buFont typeface="Arial"/>
              <a:buNone/>
              <a:defRPr/>
            </a:pPr>
            <a:r>
              <a:rPr lang="en-US" sz="3200" dirty="0">
                <a:solidFill>
                  <a:schemeClr val="tx1">
                    <a:lumMod val="85000"/>
                    <a:lumOff val="15000"/>
                  </a:schemeClr>
                </a:solidFill>
                <a:sym typeface="Calibri"/>
              </a:rPr>
              <a:t>Foundational Skills (Grades 3-5)</a:t>
            </a:r>
          </a:p>
          <a:p>
            <a:pPr lvl="1" fontAlgn="auto">
              <a:spcAft>
                <a:spcPts val="0"/>
              </a:spcAft>
              <a:buFont typeface="Arial"/>
              <a:buChar char="–"/>
              <a:defRPr/>
            </a:pPr>
            <a:r>
              <a:rPr lang="en-US" sz="2400" dirty="0">
                <a:solidFill>
                  <a:schemeClr val="tx1">
                    <a:lumMod val="85000"/>
                    <a:lumOff val="15000"/>
                  </a:schemeClr>
                </a:solidFill>
                <a:sym typeface="Calibri"/>
              </a:rPr>
              <a:t>Non-Negotiable 6:  Foundational </a:t>
            </a:r>
            <a:r>
              <a:rPr lang="en-US" sz="2400" dirty="0" smtClean="0">
                <a:solidFill>
                  <a:schemeClr val="tx1">
                    <a:lumMod val="85000"/>
                    <a:lumOff val="15000"/>
                  </a:schemeClr>
                </a:solidFill>
                <a:sym typeface="Calibri"/>
              </a:rPr>
              <a:t>Skills</a:t>
            </a:r>
            <a:br>
              <a:rPr lang="en-US" sz="2400" dirty="0" smtClean="0">
                <a:solidFill>
                  <a:schemeClr val="tx1">
                    <a:lumMod val="85000"/>
                    <a:lumOff val="15000"/>
                  </a:schemeClr>
                </a:solidFill>
                <a:sym typeface="Calibri"/>
              </a:rPr>
            </a:br>
            <a:endParaRPr lang="en-US" sz="1600" dirty="0" smtClean="0">
              <a:solidFill>
                <a:schemeClr val="tx1">
                  <a:lumMod val="85000"/>
                  <a:lumOff val="15000"/>
                </a:schemeClr>
              </a:solidFill>
              <a:sym typeface="Calibri"/>
            </a:endParaRPr>
          </a:p>
          <a:p>
            <a:pPr marL="57150" indent="0" fontAlgn="auto">
              <a:spcAft>
                <a:spcPts val="0"/>
              </a:spcAft>
              <a:buFont typeface="Arial"/>
              <a:buNone/>
              <a:defRPr/>
            </a:pPr>
            <a:r>
              <a:rPr lang="en-US" sz="3200" dirty="0">
                <a:solidFill>
                  <a:schemeClr val="tx1">
                    <a:lumMod val="85000"/>
                    <a:lumOff val="15000"/>
                  </a:schemeClr>
                </a:solidFill>
                <a:sym typeface="Calibri"/>
              </a:rPr>
              <a:t>Writing to Sources and Research</a:t>
            </a:r>
          </a:p>
          <a:p>
            <a:pPr lvl="1" fontAlgn="auto">
              <a:spcAft>
                <a:spcPts val="0"/>
              </a:spcAft>
              <a:buFont typeface="Arial"/>
              <a:buChar char="–"/>
              <a:defRPr/>
            </a:pPr>
            <a:r>
              <a:rPr lang="en-US" sz="2400" dirty="0">
                <a:solidFill>
                  <a:schemeClr val="tx1">
                    <a:lumMod val="85000"/>
                    <a:lumOff val="15000"/>
                  </a:schemeClr>
                </a:solidFill>
                <a:sym typeface="Calibri"/>
              </a:rPr>
              <a:t>Non-Negotiable 7:  Writing to </a:t>
            </a:r>
            <a:r>
              <a:rPr lang="en-US" sz="2400" dirty="0" smtClean="0">
                <a:solidFill>
                  <a:schemeClr val="tx1">
                    <a:lumMod val="85000"/>
                    <a:lumOff val="15000"/>
                  </a:schemeClr>
                </a:solidFill>
                <a:sym typeface="Calibri"/>
              </a:rPr>
              <a:t>Sources</a:t>
            </a:r>
          </a:p>
          <a:p>
            <a:pPr lvl="1" fontAlgn="auto">
              <a:spcAft>
                <a:spcPts val="0"/>
              </a:spcAft>
              <a:buFont typeface="Arial"/>
              <a:buChar char="–"/>
              <a:defRPr/>
            </a:pPr>
            <a:endParaRPr lang="en-US" sz="2400" dirty="0">
              <a:solidFill>
                <a:schemeClr val="tx1">
                  <a:lumMod val="85000"/>
                  <a:lumOff val="15000"/>
                </a:schemeClr>
              </a:solidFill>
              <a:sym typeface="Calibri"/>
            </a:endParaRPr>
          </a:p>
          <a:p>
            <a:pPr lvl="1" fontAlgn="auto">
              <a:spcAft>
                <a:spcPts val="0"/>
              </a:spcAft>
              <a:buFont typeface="Arial"/>
              <a:buChar char="–"/>
              <a:defRPr/>
            </a:pPr>
            <a:endParaRPr lang="en-US" sz="2400" dirty="0" smtClean="0">
              <a:solidFill>
                <a:schemeClr val="tx1">
                  <a:lumMod val="85000"/>
                  <a:lumOff val="15000"/>
                </a:schemeClr>
              </a:solidFill>
              <a:sym typeface="Calibri"/>
            </a:endParaRPr>
          </a:p>
          <a:p>
            <a:pPr lvl="1" fontAlgn="auto">
              <a:spcAft>
                <a:spcPts val="0"/>
              </a:spcAft>
              <a:buFont typeface="Arial"/>
              <a:buChar char="–"/>
              <a:defRPr/>
            </a:pPr>
            <a:endParaRPr lang="en-US" sz="2400" dirty="0">
              <a:solidFill>
                <a:schemeClr val="tx1">
                  <a:lumMod val="85000"/>
                  <a:lumOff val="15000"/>
                </a:schemeClr>
              </a:solidFill>
              <a:sym typeface="Calibri"/>
            </a:endParaRPr>
          </a:p>
          <a:p>
            <a:pPr marL="457200" lvl="1" indent="0" fontAlgn="auto">
              <a:spcAft>
                <a:spcPts val="0"/>
              </a:spcAft>
              <a:buNone/>
              <a:defRPr/>
            </a:pPr>
            <a:endParaRPr lang="en-US" sz="2400" dirty="0" smtClean="0">
              <a:solidFill>
                <a:schemeClr val="tx1">
                  <a:lumMod val="85000"/>
                  <a:lumOff val="15000"/>
                </a:schemeClr>
              </a:solidFill>
              <a:sym typeface="Calibri"/>
            </a:endParaRPr>
          </a:p>
          <a:p>
            <a:pPr marL="457200" lvl="1" indent="0" fontAlgn="auto">
              <a:spcAft>
                <a:spcPts val="0"/>
              </a:spcAft>
              <a:buNone/>
              <a:defRPr/>
            </a:pPr>
            <a:r>
              <a:rPr lang="en-US" sz="2400" dirty="0" smtClean="0">
                <a:solidFill>
                  <a:schemeClr val="tx1">
                    <a:lumMod val="85000"/>
                    <a:lumOff val="15000"/>
                  </a:schemeClr>
                </a:solidFill>
                <a:sym typeface="Calibri"/>
              </a:rPr>
              <a:t>Prominent and varied writing opportunities</a:t>
            </a:r>
          </a:p>
          <a:p>
            <a:pPr marL="457200" lvl="1" indent="0" fontAlgn="auto">
              <a:spcAft>
                <a:spcPts val="0"/>
              </a:spcAft>
              <a:buNone/>
              <a:defRPr/>
            </a:pPr>
            <a:r>
              <a:rPr lang="en-US" sz="2400" dirty="0" smtClean="0">
                <a:solidFill>
                  <a:schemeClr val="tx1">
                    <a:lumMod val="85000"/>
                    <a:lumOff val="15000"/>
                  </a:schemeClr>
                </a:solidFill>
                <a:sym typeface="Calibri"/>
              </a:rPr>
              <a:t>Short research projects</a:t>
            </a:r>
          </a:p>
          <a:p>
            <a:pPr marL="857250" lvl="2" indent="0" fontAlgn="auto">
              <a:spcAft>
                <a:spcPts val="0"/>
              </a:spcAft>
              <a:buNone/>
              <a:defRPr/>
            </a:pPr>
            <a:r>
              <a:rPr lang="en-US" sz="2200" dirty="0">
                <a:solidFill>
                  <a:schemeClr val="tx1">
                    <a:lumMod val="85000"/>
                    <a:lumOff val="15000"/>
                  </a:schemeClr>
                </a:solidFill>
                <a:sym typeface="Calibri"/>
              </a:rPr>
              <a:t/>
            </a:r>
            <a:br>
              <a:rPr lang="en-US" sz="2200" dirty="0">
                <a:solidFill>
                  <a:schemeClr val="tx1">
                    <a:lumMod val="85000"/>
                    <a:lumOff val="15000"/>
                  </a:schemeClr>
                </a:solidFill>
                <a:sym typeface="Calibri"/>
              </a:rPr>
            </a:br>
            <a:endParaRPr lang="en-US" sz="1400" dirty="0">
              <a:solidFill>
                <a:schemeClr val="tx1">
                  <a:lumMod val="85000"/>
                  <a:lumOff val="15000"/>
                </a:schemeClr>
              </a:solidFill>
              <a:sym typeface="Calibri"/>
            </a:endParaRPr>
          </a:p>
          <a:p>
            <a:pPr marL="57150" lvl="1" indent="0" fontAlgn="auto">
              <a:spcAft>
                <a:spcPts val="0"/>
              </a:spcAft>
              <a:buNone/>
              <a:defRPr/>
            </a:pPr>
            <a:r>
              <a:rPr lang="en-US" sz="2400" dirty="0" smtClean="0">
                <a:solidFill>
                  <a:schemeClr val="tx1">
                    <a:lumMod val="85000"/>
                    <a:lumOff val="15000"/>
                  </a:schemeClr>
                </a:solidFill>
                <a:sym typeface="Calibri"/>
              </a:rPr>
              <a:t/>
            </a:r>
            <a:br>
              <a:rPr lang="en-US" sz="2400" dirty="0" smtClean="0">
                <a:solidFill>
                  <a:schemeClr val="tx1">
                    <a:lumMod val="85000"/>
                    <a:lumOff val="15000"/>
                  </a:schemeClr>
                </a:solidFill>
                <a:sym typeface="Calibri"/>
              </a:rPr>
            </a:br>
            <a:endParaRPr lang="en-US" sz="2400" dirty="0" smtClean="0">
              <a:solidFill>
                <a:schemeClr val="tx1">
                  <a:lumMod val="85000"/>
                  <a:lumOff val="15000"/>
                </a:schemeClr>
              </a:solidFill>
              <a:sym typeface="Calibri"/>
            </a:endParaRPr>
          </a:p>
        </p:txBody>
      </p:sp>
      <p:graphicFrame>
        <p:nvGraphicFramePr>
          <p:cNvPr id="4" name="Table 3"/>
          <p:cNvGraphicFramePr>
            <a:graphicFrameLocks noGrp="1"/>
          </p:cNvGraphicFramePr>
          <p:nvPr>
            <p:extLst>
              <p:ext uri="{D42A27DB-BD31-4B8C-83A1-F6EECF244321}">
                <p14:modId xmlns:p14="http://schemas.microsoft.com/office/powerpoint/2010/main" val="3765281547"/>
              </p:ext>
            </p:extLst>
          </p:nvPr>
        </p:nvGraphicFramePr>
        <p:xfrm>
          <a:off x="1164404" y="3585395"/>
          <a:ext cx="6582310" cy="1112520"/>
        </p:xfrm>
        <a:graphic>
          <a:graphicData uri="http://schemas.openxmlformats.org/drawingml/2006/table">
            <a:tbl>
              <a:tblPr bandRow="1">
                <a:tableStyleId>{5C22544A-7EE6-4342-B048-85BDC9FD1C3A}</a:tableStyleId>
              </a:tblPr>
              <a:tblGrid>
                <a:gridCol w="1596775"/>
                <a:gridCol w="1704423"/>
                <a:gridCol w="1709166"/>
                <a:gridCol w="1571946"/>
              </a:tblGrid>
              <a:tr h="370840">
                <a:tc>
                  <a:txBody>
                    <a:bodyPr/>
                    <a:lstStyle/>
                    <a:p>
                      <a:pPr algn="ctr"/>
                      <a:r>
                        <a:rPr lang="en-US" dirty="0" smtClean="0"/>
                        <a:t>Grades 3-5</a:t>
                      </a:r>
                      <a:endParaRPr lang="en-US" dirty="0"/>
                    </a:p>
                  </a:txBody>
                  <a:tcPr/>
                </a:tc>
                <a:tc>
                  <a:txBody>
                    <a:bodyPr/>
                    <a:lstStyle/>
                    <a:p>
                      <a:pPr algn="ctr"/>
                      <a:r>
                        <a:rPr lang="en-US" dirty="0" smtClean="0"/>
                        <a:t>Exposition 35%</a:t>
                      </a:r>
                      <a:endParaRPr lang="en-US" dirty="0"/>
                    </a:p>
                  </a:txBody>
                  <a:tcPr/>
                </a:tc>
                <a:tc>
                  <a:txBody>
                    <a:bodyPr/>
                    <a:lstStyle/>
                    <a:p>
                      <a:pPr algn="ctr"/>
                      <a:r>
                        <a:rPr lang="en-US" dirty="0" smtClean="0"/>
                        <a:t>Persuasion</a:t>
                      </a:r>
                      <a:r>
                        <a:rPr lang="en-US" baseline="0" dirty="0" smtClean="0"/>
                        <a:t> 30%</a:t>
                      </a:r>
                      <a:endParaRPr lang="en-US" dirty="0"/>
                    </a:p>
                  </a:txBody>
                  <a:tcPr/>
                </a:tc>
                <a:tc>
                  <a:txBody>
                    <a:bodyPr/>
                    <a:lstStyle/>
                    <a:p>
                      <a:pPr algn="ctr"/>
                      <a:r>
                        <a:rPr lang="en-US" dirty="0" smtClean="0"/>
                        <a:t>Narrative 35%</a:t>
                      </a:r>
                      <a:endParaRPr lang="en-US" dirty="0"/>
                    </a:p>
                  </a:txBody>
                  <a:tcPr/>
                </a:tc>
              </a:tr>
              <a:tr h="370840">
                <a:tc>
                  <a:txBody>
                    <a:bodyPr/>
                    <a:lstStyle/>
                    <a:p>
                      <a:pPr algn="ctr"/>
                      <a:r>
                        <a:rPr lang="en-US" dirty="0" smtClean="0"/>
                        <a:t>Grades 6-8</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Exposition 35%</a:t>
                      </a:r>
                    </a:p>
                  </a:txBody>
                  <a:tcPr/>
                </a:tc>
                <a:tc>
                  <a:txBody>
                    <a:bodyPr/>
                    <a:lstStyle/>
                    <a:p>
                      <a:pPr algn="ctr"/>
                      <a:r>
                        <a:rPr lang="en-US" dirty="0" smtClean="0"/>
                        <a:t>Argument 35%</a:t>
                      </a:r>
                      <a:endParaRPr lang="en-US" dirty="0"/>
                    </a:p>
                  </a:txBody>
                  <a:tcPr/>
                </a:tc>
                <a:tc>
                  <a:txBody>
                    <a:bodyPr/>
                    <a:lstStyle/>
                    <a:p>
                      <a:pPr algn="ctr"/>
                      <a:r>
                        <a:rPr lang="en-US" dirty="0" smtClean="0"/>
                        <a:t>Narrative 30%</a:t>
                      </a:r>
                      <a:endParaRPr lang="en-US" dirty="0"/>
                    </a:p>
                  </a:txBody>
                  <a:tcPr/>
                </a:tc>
              </a:tr>
              <a:tr h="370840">
                <a:tc>
                  <a:txBody>
                    <a:bodyPr/>
                    <a:lstStyle/>
                    <a:p>
                      <a:pPr algn="ctr"/>
                      <a:r>
                        <a:rPr lang="en-US" dirty="0" smtClean="0"/>
                        <a:t>HS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Exposition 40%</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Argument 40%</a:t>
                      </a:r>
                    </a:p>
                  </a:txBody>
                  <a:tcPr/>
                </a:tc>
                <a:tc>
                  <a:txBody>
                    <a:bodyPr/>
                    <a:lstStyle/>
                    <a:p>
                      <a:pPr algn="ctr"/>
                      <a:r>
                        <a:rPr lang="en-US" dirty="0" smtClean="0"/>
                        <a:t>Narrative 20%</a:t>
                      </a:r>
                      <a:endParaRPr lang="en-US" dirty="0"/>
                    </a:p>
                  </a:txBody>
                  <a:tcPr/>
                </a:tc>
              </a:tr>
            </a:tbl>
          </a:graphicData>
        </a:graphic>
      </p:graphicFrame>
    </p:spTree>
    <p:extLst>
      <p:ext uri="{BB962C8B-B14F-4D97-AF65-F5344CB8AC3E}">
        <p14:creationId xmlns:p14="http://schemas.microsoft.com/office/powerpoint/2010/main" val="32752237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ELA/Literacy – Non-</a:t>
            </a:r>
            <a:r>
              <a:rPr lang="en-US" dirty="0" err="1" smtClean="0"/>
              <a:t>Negotiables</a:t>
            </a:r>
            <a:endParaRPr lang="en-US" dirty="0"/>
          </a:p>
        </p:txBody>
      </p:sp>
      <p:sp>
        <p:nvSpPr>
          <p:cNvPr id="3" name="Content Placeholder 2"/>
          <p:cNvSpPr>
            <a:spLocks noGrp="1"/>
          </p:cNvSpPr>
          <p:nvPr>
            <p:ph idx="1"/>
          </p:nvPr>
        </p:nvSpPr>
        <p:spPr/>
        <p:txBody>
          <a:bodyPr/>
          <a:lstStyle/>
          <a:p>
            <a:pPr marL="57150" lvl="1" indent="0" fontAlgn="auto">
              <a:spcAft>
                <a:spcPts val="0"/>
              </a:spcAft>
              <a:buNone/>
              <a:defRPr/>
            </a:pPr>
            <a:r>
              <a:rPr lang="en-US" sz="3200" dirty="0">
                <a:solidFill>
                  <a:schemeClr val="tx1">
                    <a:lumMod val="85000"/>
                    <a:lumOff val="15000"/>
                  </a:schemeClr>
                </a:solidFill>
                <a:sym typeface="Calibri"/>
              </a:rPr>
              <a:t>Speaking and Listening</a:t>
            </a:r>
          </a:p>
          <a:p>
            <a:pPr lvl="1" fontAlgn="auto">
              <a:spcAft>
                <a:spcPts val="0"/>
              </a:spcAft>
              <a:buFont typeface="Arial"/>
              <a:buChar char="–"/>
              <a:defRPr/>
            </a:pPr>
            <a:r>
              <a:rPr lang="en-US" sz="2400" dirty="0">
                <a:solidFill>
                  <a:schemeClr val="tx1">
                    <a:lumMod val="85000"/>
                    <a:lumOff val="15000"/>
                  </a:schemeClr>
                </a:solidFill>
                <a:sym typeface="Calibri"/>
              </a:rPr>
              <a:t>Non-Negotiable 8:  Speaking and Listening</a:t>
            </a:r>
            <a:r>
              <a:rPr lang="en-US" dirty="0">
                <a:solidFill>
                  <a:schemeClr val="tx1">
                    <a:lumMod val="85000"/>
                    <a:lumOff val="15000"/>
                  </a:schemeClr>
                </a:solidFill>
                <a:sym typeface="Calibri"/>
              </a:rPr>
              <a:t/>
            </a:r>
            <a:br>
              <a:rPr lang="en-US" dirty="0">
                <a:solidFill>
                  <a:schemeClr val="tx1">
                    <a:lumMod val="85000"/>
                    <a:lumOff val="15000"/>
                  </a:schemeClr>
                </a:solidFill>
                <a:sym typeface="Calibri"/>
              </a:rPr>
            </a:br>
            <a:endParaRPr lang="en-US" sz="1600" dirty="0">
              <a:solidFill>
                <a:schemeClr val="tx1">
                  <a:lumMod val="85000"/>
                  <a:lumOff val="15000"/>
                </a:schemeClr>
              </a:solidFill>
              <a:sym typeface="Calibri"/>
            </a:endParaRPr>
          </a:p>
          <a:p>
            <a:pPr marL="57150" indent="0" fontAlgn="auto">
              <a:spcAft>
                <a:spcPts val="0"/>
              </a:spcAft>
              <a:buNone/>
              <a:defRPr/>
            </a:pPr>
            <a:r>
              <a:rPr lang="en-US" sz="3200" dirty="0">
                <a:solidFill>
                  <a:schemeClr val="tx1">
                    <a:lumMod val="85000"/>
                    <a:lumOff val="15000"/>
                  </a:schemeClr>
                </a:solidFill>
                <a:sym typeface="Calibri"/>
              </a:rPr>
              <a:t>Language</a:t>
            </a:r>
          </a:p>
          <a:p>
            <a:pPr lvl="1" fontAlgn="auto">
              <a:spcAft>
                <a:spcPts val="0"/>
              </a:spcAft>
              <a:buFont typeface="Arial"/>
              <a:buChar char="–"/>
              <a:defRPr/>
            </a:pPr>
            <a:r>
              <a:rPr lang="en-US" sz="2400" dirty="0">
                <a:solidFill>
                  <a:schemeClr val="tx1">
                    <a:lumMod val="85000"/>
                    <a:lumOff val="15000"/>
                  </a:schemeClr>
                </a:solidFill>
                <a:sym typeface="Calibri"/>
              </a:rPr>
              <a:t>Non-Negotiable 9:  Language</a:t>
            </a:r>
            <a:endParaRPr lang="en-US" dirty="0"/>
          </a:p>
        </p:txBody>
      </p:sp>
    </p:spTree>
    <p:extLst>
      <p:ext uri="{BB962C8B-B14F-4D97-AF65-F5344CB8AC3E}">
        <p14:creationId xmlns:p14="http://schemas.microsoft.com/office/powerpoint/2010/main" val="2118793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80963"/>
            <a:ext cx="8229600" cy="1143000"/>
          </a:xfrm>
        </p:spPr>
        <p:txBody>
          <a:bodyPr/>
          <a:lstStyle/>
          <a:p>
            <a:r>
              <a:rPr lang="en-US" altLang="en-US" smtClean="0">
                <a:latin typeface="Lucida Sans" pitchFamily="34" charset="0"/>
                <a:cs typeface="Lucida Sans" pitchFamily="34" charset="0"/>
              </a:rPr>
              <a:t>ELA/Literacy</a:t>
            </a:r>
          </a:p>
        </p:txBody>
      </p:sp>
      <p:sp>
        <p:nvSpPr>
          <p:cNvPr id="3" name="Content Placeholder 2"/>
          <p:cNvSpPr>
            <a:spLocks noGrp="1"/>
          </p:cNvSpPr>
          <p:nvPr>
            <p:ph idx="1"/>
          </p:nvPr>
        </p:nvSpPr>
        <p:spPr>
          <a:xfrm>
            <a:off x="457200" y="1374775"/>
            <a:ext cx="8229600" cy="4525963"/>
          </a:xfrm>
        </p:spPr>
        <p:txBody>
          <a:bodyPr rtlCol="0">
            <a:normAutofit/>
          </a:bodyPr>
          <a:lstStyle/>
          <a:p>
            <a:pPr fontAlgn="auto">
              <a:spcAft>
                <a:spcPts val="0"/>
              </a:spcAft>
              <a:buFont typeface="Arial"/>
              <a:buChar char="•"/>
              <a:defRPr/>
            </a:pPr>
            <a:r>
              <a:rPr lang="en-US" dirty="0" smtClean="0">
                <a:ea typeface="+mn-ea"/>
              </a:rPr>
              <a:t>Indicators of Superior Quality</a:t>
            </a:r>
          </a:p>
          <a:p>
            <a:pPr lvl="1" fontAlgn="auto">
              <a:spcAft>
                <a:spcPts val="0"/>
              </a:spcAft>
              <a:buFont typeface="Arial"/>
              <a:buChar char="–"/>
              <a:defRPr/>
            </a:pPr>
            <a:r>
              <a:rPr lang="en-US" dirty="0" smtClean="0">
                <a:ea typeface="+mn-ea"/>
              </a:rPr>
              <a:t>Usefulness, Design and Focus</a:t>
            </a:r>
            <a:br>
              <a:rPr lang="en-US" dirty="0" smtClean="0">
                <a:ea typeface="+mn-ea"/>
              </a:rPr>
            </a:br>
            <a:endParaRPr lang="en-US" dirty="0" smtClean="0">
              <a:ea typeface="+mn-ea"/>
            </a:endParaRPr>
          </a:p>
          <a:p>
            <a:pPr marL="457200" lvl="1" indent="0" fontAlgn="auto">
              <a:spcAft>
                <a:spcPts val="0"/>
              </a:spcAft>
              <a:buFont typeface="Arial"/>
              <a:buNone/>
              <a:defRPr/>
            </a:pPr>
            <a:r>
              <a:rPr lang="en-US" i="1" dirty="0" smtClean="0">
                <a:ea typeface="+mn-ea"/>
              </a:rPr>
              <a:t>Ex. Are there suggestions and materials for adapting instruction for varying student needs?</a:t>
            </a:r>
            <a:endParaRPr lang="en-US" i="1" dirty="0">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319088"/>
            <a:ext cx="8229600" cy="685800"/>
          </a:xfrm>
        </p:spPr>
        <p:txBody>
          <a:bodyPr/>
          <a:lstStyle/>
          <a:p>
            <a:pPr algn="ctr"/>
            <a:r>
              <a:rPr lang="en-US" altLang="en-US" dirty="0" smtClean="0">
                <a:latin typeface="Lucida Sans" pitchFamily="34" charset="0"/>
                <a:cs typeface="Lucida Sans" pitchFamily="34" charset="0"/>
              </a:rPr>
              <a:t>Intended Use of the Toolkit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50268609"/>
              </p:ext>
            </p:extLst>
          </p:nvPr>
        </p:nvGraphicFramePr>
        <p:xfrm>
          <a:off x="533400" y="1084263"/>
          <a:ext cx="8229600" cy="5192711"/>
        </p:xfrm>
        <a:graphic>
          <a:graphicData uri="http://schemas.openxmlformats.org/drawingml/2006/table">
            <a:tbl>
              <a:tblPr firstRow="1" bandRow="1">
                <a:tableStyleId>{5C22544A-7EE6-4342-B048-85BDC9FD1C3A}</a:tableStyleId>
              </a:tblPr>
              <a:tblGrid>
                <a:gridCol w="2590800"/>
                <a:gridCol w="5638800"/>
              </a:tblGrid>
              <a:tr h="387540">
                <a:tc>
                  <a:txBody>
                    <a:bodyPr/>
                    <a:lstStyle/>
                    <a:p>
                      <a:r>
                        <a:rPr lang="en-US" sz="1800" dirty="0" smtClean="0"/>
                        <a:t>Type of Tool</a:t>
                      </a:r>
                      <a:endParaRPr lang="en-US" sz="1800" dirty="0"/>
                    </a:p>
                  </a:txBody>
                  <a:tcPr marT="45721" marB="45721"/>
                </a:tc>
                <a:tc>
                  <a:txBody>
                    <a:bodyPr/>
                    <a:lstStyle/>
                    <a:p>
                      <a:r>
                        <a:rPr lang="en-US" sz="1800" dirty="0" smtClean="0"/>
                        <a:t>Used for Evaluating</a:t>
                      </a:r>
                      <a:endParaRPr lang="en-US" sz="1800" dirty="0"/>
                    </a:p>
                  </a:txBody>
                  <a:tcPr marT="45721" marB="45721"/>
                </a:tc>
              </a:tr>
              <a:tr h="966196">
                <a:tc>
                  <a:txBody>
                    <a:bodyPr/>
                    <a:lstStyle/>
                    <a:p>
                      <a:r>
                        <a:rPr lang="en-US" sz="2000" b="1" dirty="0" smtClean="0"/>
                        <a:t>Instructional Materials Evaluation Tool (IMET)</a:t>
                      </a:r>
                      <a:endParaRPr lang="en-US" sz="2000" b="1"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lnSpc>
                          <a:spcPct val="115000"/>
                        </a:lnSpc>
                        <a:spcBef>
                          <a:spcPts val="0"/>
                        </a:spcBef>
                        <a:spcAft>
                          <a:spcPts val="0"/>
                        </a:spcAft>
                      </a:pPr>
                      <a:r>
                        <a:rPr lang="en-US" sz="2000" b="1" kern="1200" dirty="0">
                          <a:solidFill>
                            <a:schemeClr val="tx1"/>
                          </a:solidFill>
                          <a:latin typeface="+mn-lt"/>
                          <a:ea typeface="+mn-ea"/>
                          <a:cs typeface="+mn-cs"/>
                        </a:rPr>
                        <a:t>Comprehensive mathematics and English language arts or reading curricula in print and digital format.</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tr>
              <a:tr h="1035210">
                <a:tc>
                  <a:txBody>
                    <a:bodyPr/>
                    <a:lstStyle/>
                    <a:p>
                      <a:r>
                        <a:rPr lang="en-US" sz="2000" b="1" dirty="0" err="1" smtClean="0"/>
                        <a:t>EQuIP</a:t>
                      </a:r>
                      <a:r>
                        <a:rPr lang="en-US" sz="2000" b="1" baseline="0" dirty="0" smtClean="0"/>
                        <a:t> Rubric for Lessons and Units</a:t>
                      </a:r>
                      <a:endParaRPr lang="en-US" sz="2000" b="1"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lnSpc>
                          <a:spcPct val="115000"/>
                        </a:lnSpc>
                        <a:spcBef>
                          <a:spcPts val="0"/>
                        </a:spcBef>
                        <a:spcAft>
                          <a:spcPts val="0"/>
                        </a:spcAft>
                      </a:pPr>
                      <a:r>
                        <a:rPr lang="en-US" sz="2000" b="1" kern="1200" dirty="0">
                          <a:solidFill>
                            <a:schemeClr val="tx1"/>
                          </a:solidFill>
                          <a:latin typeface="+mn-lt"/>
                          <a:ea typeface="+mn-ea"/>
                          <a:cs typeface="+mn-cs"/>
                        </a:rPr>
                        <a:t>Lesson plans and units of instruction in mathematics and English language arts/literacy.</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r>
              <a:tr h="1752629">
                <a:tc>
                  <a:txBody>
                    <a:bodyPr/>
                    <a:lstStyle/>
                    <a:p>
                      <a:r>
                        <a:rPr lang="en-US" sz="2000" b="1" dirty="0" smtClean="0"/>
                        <a:t>Assessment Evaluation</a:t>
                      </a:r>
                      <a:r>
                        <a:rPr lang="en-US" sz="2000" b="1" baseline="0" dirty="0" smtClean="0"/>
                        <a:t> Tool (AET)</a:t>
                      </a:r>
                      <a:endParaRPr lang="en-US" sz="2000" b="1"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lnSpc>
                          <a:spcPct val="115000"/>
                        </a:lnSpc>
                        <a:spcBef>
                          <a:spcPts val="0"/>
                        </a:spcBef>
                        <a:spcAft>
                          <a:spcPts val="0"/>
                        </a:spcAft>
                      </a:pPr>
                      <a:r>
                        <a:rPr lang="en-US" sz="2000" b="1" kern="1200" dirty="0">
                          <a:solidFill>
                            <a:schemeClr val="tx1"/>
                          </a:solidFill>
                          <a:latin typeface="+mn-lt"/>
                          <a:ea typeface="+mn-ea"/>
                          <a:cs typeface="+mn-cs"/>
                        </a:rPr>
                        <a:t>Assessments or sets of assessments and item banks for mathematics and English language arts/literacy, including interim/benchmark assessments, and classroom assessments designed to address a grade or course.</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r>
              <a:tr h="1051136">
                <a:tc>
                  <a:txBody>
                    <a:bodyPr/>
                    <a:lstStyle/>
                    <a:p>
                      <a:r>
                        <a:rPr lang="en-US" sz="2000" b="1" dirty="0" smtClean="0"/>
                        <a:t>Assessment Passage and Item Quality Criteria Checklist</a:t>
                      </a:r>
                      <a:endParaRPr lang="en-US" sz="2000" b="1" dirty="0"/>
                    </a:p>
                  </a:txBody>
                  <a:tcPr marT="45721" marB="45721"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l" defTabSz="914400" rtl="0" eaLnBrk="1" latinLnBrk="0" hangingPunct="1">
                        <a:spcBef>
                          <a:spcPts val="0"/>
                        </a:spcBef>
                        <a:spcAft>
                          <a:spcPts val="0"/>
                        </a:spcAft>
                      </a:pPr>
                      <a:r>
                        <a:rPr lang="en-US" sz="2000" b="1" kern="1200" dirty="0">
                          <a:solidFill>
                            <a:schemeClr val="tx1"/>
                          </a:solidFill>
                          <a:latin typeface="+mn-lt"/>
                          <a:ea typeface="+mn-ea"/>
                          <a:cs typeface="+mn-cs"/>
                        </a:rPr>
                        <a:t>Assessment passages and assessment items or tasks.</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t>Putting the </a:t>
            </a:r>
            <a:r>
              <a:rPr lang="en-US" sz="3600" b="1" i="1" dirty="0" smtClean="0"/>
              <a:t>Toolkit</a:t>
            </a:r>
            <a:r>
              <a:rPr lang="en-US" sz="3600" b="1" dirty="0" smtClean="0"/>
              <a:t> into Practice</a:t>
            </a:r>
            <a:endParaRPr lang="en-US" sz="3600" b="1" dirty="0"/>
          </a:p>
        </p:txBody>
      </p:sp>
      <p:sp>
        <p:nvSpPr>
          <p:cNvPr id="3" name="Content Placeholder 2"/>
          <p:cNvSpPr>
            <a:spLocks noGrp="1"/>
          </p:cNvSpPr>
          <p:nvPr>
            <p:ph idx="1"/>
          </p:nvPr>
        </p:nvSpPr>
        <p:spPr>
          <a:xfrm>
            <a:off x="609600" y="1632859"/>
            <a:ext cx="8229600" cy="1509638"/>
          </a:xfrm>
        </p:spPr>
        <p:txBody>
          <a:bodyPr/>
          <a:lstStyle/>
          <a:p>
            <a:pPr marL="342900" lvl="1" indent="-342900"/>
            <a:r>
              <a:rPr lang="en-US" sz="2400" b="1" dirty="0" smtClean="0"/>
              <a:t>You are a part of a group of 8</a:t>
            </a:r>
            <a:r>
              <a:rPr lang="en-US" sz="2400" b="1" baseline="30000" dirty="0" smtClean="0"/>
              <a:t>th</a:t>
            </a:r>
            <a:r>
              <a:rPr lang="en-US" sz="2400" b="1" dirty="0" smtClean="0"/>
              <a:t> grade teachers developing curriculum for English Language Arts and want to set up a process for evaluating the alignment of units that your group is producing. </a:t>
            </a:r>
          </a:p>
          <a:p>
            <a:pPr marL="457200" lvl="1" indent="0">
              <a:buNone/>
            </a:pPr>
            <a:endParaRPr lang="en-US" sz="2400" dirty="0"/>
          </a:p>
        </p:txBody>
      </p:sp>
      <p:sp>
        <p:nvSpPr>
          <p:cNvPr id="4" name="Title 1"/>
          <p:cNvSpPr txBox="1">
            <a:spLocks/>
          </p:cNvSpPr>
          <p:nvPr/>
        </p:nvSpPr>
        <p:spPr bwMode="auto">
          <a:xfrm>
            <a:off x="609600" y="937932"/>
            <a:ext cx="8229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fontAlgn="base">
              <a:spcBef>
                <a:spcPct val="0"/>
              </a:spcBef>
              <a:spcAft>
                <a:spcPct val="0"/>
              </a:spcAft>
              <a:defRPr sz="2800" kern="1200">
                <a:solidFill>
                  <a:srgbClr val="3F3F39"/>
                </a:solidFill>
                <a:latin typeface="Lucida Sans"/>
                <a:ea typeface="Lucida Sans" pitchFamily="34" charset="0"/>
                <a:cs typeface="Lucida Sans"/>
              </a:defRPr>
            </a:lvl1pPr>
            <a:lvl2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2pPr>
            <a:lvl3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3pPr>
            <a:lvl4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4pPr>
            <a:lvl5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5pPr>
            <a:lvl6pPr marL="4572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6pPr>
            <a:lvl7pPr marL="9144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7pPr>
            <a:lvl8pPr marL="13716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8pPr>
            <a:lvl9pPr marL="18288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9pPr>
          </a:lstStyle>
          <a:p>
            <a:pPr algn="ctr"/>
            <a:r>
              <a:rPr lang="en-US" sz="2400" b="1" dirty="0" smtClean="0">
                <a:solidFill>
                  <a:srgbClr val="008000"/>
                </a:solidFill>
              </a:rPr>
              <a:t>Which TOOL would you use?</a:t>
            </a:r>
            <a:endParaRPr lang="en-US" sz="2400" b="1" dirty="0">
              <a:solidFill>
                <a:srgbClr val="008000"/>
              </a:solidFill>
            </a:endParaRPr>
          </a:p>
        </p:txBody>
      </p:sp>
      <p:sp>
        <p:nvSpPr>
          <p:cNvPr id="5" name="Rectangle 4"/>
          <p:cNvSpPr/>
          <p:nvPr/>
        </p:nvSpPr>
        <p:spPr>
          <a:xfrm>
            <a:off x="6043063" y="3271131"/>
            <a:ext cx="2643737" cy="584775"/>
          </a:xfrm>
          <a:prstGeom prst="rect">
            <a:avLst/>
          </a:prstGeom>
          <a:noFill/>
        </p:spPr>
        <p:txBody>
          <a:bodyPr wrap="square" lIns="91440" tIns="45720" rIns="91440" bIns="45720">
            <a:spAutoFit/>
          </a:bodyPr>
          <a:lstStyle/>
          <a:p>
            <a:pPr algn="ctr"/>
            <a:r>
              <a:rPr lang="en-U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EQUIP</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Rectangle 5"/>
          <p:cNvSpPr/>
          <p:nvPr/>
        </p:nvSpPr>
        <p:spPr>
          <a:xfrm>
            <a:off x="6043063" y="5615166"/>
            <a:ext cx="2643737" cy="584775"/>
          </a:xfrm>
          <a:prstGeom prst="rect">
            <a:avLst/>
          </a:prstGeom>
          <a:noFill/>
        </p:spPr>
        <p:txBody>
          <a:bodyPr wrap="square" lIns="91440" tIns="45720" rIns="91440" bIns="45720">
            <a:spAutoFit/>
          </a:bodyPr>
          <a:lstStyle/>
          <a:p>
            <a:pPr algn="ctr"/>
            <a:r>
              <a:rPr lang="en-U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IMET </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8" name="Content Placeholder 2"/>
          <p:cNvSpPr txBox="1">
            <a:spLocks/>
          </p:cNvSpPr>
          <p:nvPr/>
        </p:nvSpPr>
        <p:spPr bwMode="auto">
          <a:xfrm>
            <a:off x="457200" y="4054242"/>
            <a:ext cx="8229600" cy="15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fontAlgn="base">
              <a:spcBef>
                <a:spcPct val="20000"/>
              </a:spcBef>
              <a:spcAft>
                <a:spcPct val="0"/>
              </a:spcAft>
              <a:buFont typeface="Arial" charset="0"/>
              <a:buChar char="•"/>
              <a:defRPr sz="2400" kern="1200">
                <a:solidFill>
                  <a:srgbClr val="3F3F39"/>
                </a:solidFill>
                <a:latin typeface="Lucida Sans"/>
                <a:ea typeface="Lucida Sans" pitchFamily="34" charset="0"/>
                <a:cs typeface="Lucida Sans"/>
              </a:defRPr>
            </a:lvl1pPr>
            <a:lvl2pPr marL="742950" indent="-285750" algn="l" defTabSz="457200" rtl="0" fontAlgn="base">
              <a:spcBef>
                <a:spcPct val="20000"/>
              </a:spcBef>
              <a:spcAft>
                <a:spcPct val="0"/>
              </a:spcAft>
              <a:buFont typeface="Arial" charset="0"/>
              <a:buChar char="–"/>
              <a:defRPr sz="2000" kern="1200">
                <a:solidFill>
                  <a:srgbClr val="3F3F39"/>
                </a:solidFill>
                <a:latin typeface="Lucida Sans"/>
                <a:ea typeface="Lucida Sans" pitchFamily="34" charset="0"/>
                <a:cs typeface="Lucida Sans"/>
              </a:defRPr>
            </a:lvl2pPr>
            <a:lvl3pPr marL="1143000" indent="-228600" algn="l" defTabSz="457200" rtl="0" fontAlgn="base">
              <a:spcBef>
                <a:spcPct val="20000"/>
              </a:spcBef>
              <a:spcAft>
                <a:spcPct val="0"/>
              </a:spcAft>
              <a:buFont typeface="Arial" charset="0"/>
              <a:buChar char="•"/>
              <a:defRPr kern="1200">
                <a:solidFill>
                  <a:srgbClr val="3F3F39"/>
                </a:solidFill>
                <a:latin typeface="Lucida Sans"/>
                <a:ea typeface="Lucida Sans" pitchFamily="34" charset="0"/>
                <a:cs typeface="Lucida Sans"/>
              </a:defRPr>
            </a:lvl3pPr>
            <a:lvl4pPr marL="1600200" indent="-228600" algn="l" defTabSz="457200" rtl="0" fontAlgn="base">
              <a:spcBef>
                <a:spcPct val="20000"/>
              </a:spcBef>
              <a:spcAft>
                <a:spcPct val="0"/>
              </a:spcAft>
              <a:buFont typeface="Arial" charset="0"/>
              <a:buChar char="–"/>
              <a:defRPr sz="1600" kern="1200">
                <a:solidFill>
                  <a:srgbClr val="3F3F39"/>
                </a:solidFill>
                <a:latin typeface="Lucida Sans"/>
                <a:ea typeface="Lucida Sans" pitchFamily="34" charset="0"/>
                <a:cs typeface="Lucida Sans"/>
              </a:defRPr>
            </a:lvl4pPr>
            <a:lvl5pPr marL="2057400" indent="-228600" algn="l" defTabSz="457200" rtl="0" fontAlgn="base">
              <a:spcBef>
                <a:spcPct val="20000"/>
              </a:spcBef>
              <a:spcAft>
                <a:spcPct val="0"/>
              </a:spcAft>
              <a:buFont typeface="Arial" charset="0"/>
              <a:buChar char="»"/>
              <a:defRPr sz="1600" kern="1200">
                <a:solidFill>
                  <a:srgbClr val="3F3F39"/>
                </a:solidFill>
                <a:latin typeface="Lucida Sans"/>
                <a:ea typeface="Lucida Sans" pitchFamily="34"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342900"/>
            <a:r>
              <a:rPr lang="en-US" sz="2400" b="1" dirty="0" smtClean="0"/>
              <a:t>You are a curriculum specialist in your district and are tasked with providing a recommendation about whether or not to adopt a new set of math textbooks for grades 3 -5. </a:t>
            </a:r>
          </a:p>
          <a:p>
            <a:pPr lvl="1">
              <a:buFont typeface="Arial" charset="0"/>
              <a:buNone/>
            </a:pPr>
            <a:endParaRPr lang="en-US" sz="2400" dirty="0"/>
          </a:p>
        </p:txBody>
      </p:sp>
    </p:spTree>
    <p:extLst>
      <p:ext uri="{BB962C8B-B14F-4D97-AF65-F5344CB8AC3E}">
        <p14:creationId xmlns:p14="http://schemas.microsoft.com/office/powerpoint/2010/main" val="42332997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278583" y="4604659"/>
            <a:ext cx="8229600" cy="1338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fontAlgn="base">
              <a:spcBef>
                <a:spcPct val="20000"/>
              </a:spcBef>
              <a:spcAft>
                <a:spcPct val="0"/>
              </a:spcAft>
              <a:buFont typeface="Arial" charset="0"/>
              <a:buChar char="•"/>
              <a:defRPr sz="2400" kern="1200">
                <a:solidFill>
                  <a:srgbClr val="3F3F39"/>
                </a:solidFill>
                <a:latin typeface="Lucida Sans"/>
                <a:ea typeface="Lucida Sans" pitchFamily="34" charset="0"/>
                <a:cs typeface="Lucida Sans"/>
              </a:defRPr>
            </a:lvl1pPr>
            <a:lvl2pPr marL="742950" indent="-285750" algn="l" defTabSz="457200" rtl="0" fontAlgn="base">
              <a:spcBef>
                <a:spcPct val="20000"/>
              </a:spcBef>
              <a:spcAft>
                <a:spcPct val="0"/>
              </a:spcAft>
              <a:buFont typeface="Arial" charset="0"/>
              <a:buChar char="–"/>
              <a:defRPr sz="2000" kern="1200">
                <a:solidFill>
                  <a:srgbClr val="3F3F39"/>
                </a:solidFill>
                <a:latin typeface="Lucida Sans"/>
                <a:ea typeface="Lucida Sans" pitchFamily="34" charset="0"/>
                <a:cs typeface="Lucida Sans"/>
              </a:defRPr>
            </a:lvl2pPr>
            <a:lvl3pPr marL="1143000" indent="-228600" algn="l" defTabSz="457200" rtl="0" fontAlgn="base">
              <a:spcBef>
                <a:spcPct val="20000"/>
              </a:spcBef>
              <a:spcAft>
                <a:spcPct val="0"/>
              </a:spcAft>
              <a:buFont typeface="Arial" charset="0"/>
              <a:buChar char="•"/>
              <a:defRPr kern="1200">
                <a:solidFill>
                  <a:srgbClr val="3F3F39"/>
                </a:solidFill>
                <a:latin typeface="Lucida Sans"/>
                <a:ea typeface="Lucida Sans" pitchFamily="34" charset="0"/>
                <a:cs typeface="Lucida Sans"/>
              </a:defRPr>
            </a:lvl3pPr>
            <a:lvl4pPr marL="1600200" indent="-228600" algn="l" defTabSz="457200" rtl="0" fontAlgn="base">
              <a:spcBef>
                <a:spcPct val="20000"/>
              </a:spcBef>
              <a:spcAft>
                <a:spcPct val="0"/>
              </a:spcAft>
              <a:buFont typeface="Arial" charset="0"/>
              <a:buChar char="–"/>
              <a:defRPr sz="1600" kern="1200">
                <a:solidFill>
                  <a:srgbClr val="3F3F39"/>
                </a:solidFill>
                <a:latin typeface="Lucida Sans"/>
                <a:ea typeface="Lucida Sans" pitchFamily="34" charset="0"/>
                <a:cs typeface="Lucida Sans"/>
              </a:defRPr>
            </a:lvl4pPr>
            <a:lvl5pPr marL="2057400" indent="-228600" algn="l" defTabSz="457200" rtl="0" fontAlgn="base">
              <a:spcBef>
                <a:spcPct val="20000"/>
              </a:spcBef>
              <a:spcAft>
                <a:spcPct val="0"/>
              </a:spcAft>
              <a:buFont typeface="Arial" charset="0"/>
              <a:buChar char="»"/>
              <a:defRPr sz="1600" kern="1200">
                <a:solidFill>
                  <a:srgbClr val="3F3F39"/>
                </a:solidFill>
                <a:latin typeface="Lucida Sans"/>
                <a:ea typeface="Lucida Sans" pitchFamily="34"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342900"/>
            <a:r>
              <a:rPr lang="en-US" sz="2400" b="1" dirty="0" smtClean="0"/>
              <a:t>Your students just did really well on their math chapter test. You are wondering if the results of this test are an indication of meeting MCCRS expectations. </a:t>
            </a:r>
          </a:p>
          <a:p>
            <a:pPr lvl="1"/>
            <a:endParaRPr lang="en-US" sz="2400" dirty="0" smtClean="0"/>
          </a:p>
          <a:p>
            <a:pPr lvl="1"/>
            <a:endParaRPr lang="en-US" sz="2400" dirty="0"/>
          </a:p>
        </p:txBody>
      </p:sp>
      <p:sp>
        <p:nvSpPr>
          <p:cNvPr id="2" name="Title 1"/>
          <p:cNvSpPr>
            <a:spLocks noGrp="1"/>
          </p:cNvSpPr>
          <p:nvPr>
            <p:ph type="title"/>
          </p:nvPr>
        </p:nvSpPr>
        <p:spPr>
          <a:xfrm>
            <a:off x="457200" y="80682"/>
            <a:ext cx="8229600" cy="857250"/>
          </a:xfrm>
        </p:spPr>
        <p:txBody>
          <a:bodyPr/>
          <a:lstStyle/>
          <a:p>
            <a:pPr algn="ctr"/>
            <a:r>
              <a:rPr lang="en-US" sz="3600" b="1" dirty="0" smtClean="0"/>
              <a:t>Putting the </a:t>
            </a:r>
            <a:r>
              <a:rPr lang="en-US" sz="3600" b="1" i="1" dirty="0" smtClean="0"/>
              <a:t>Toolkit</a:t>
            </a:r>
            <a:r>
              <a:rPr lang="en-US" sz="3600" b="1" dirty="0" smtClean="0"/>
              <a:t> into Practice</a:t>
            </a:r>
            <a:endParaRPr lang="en-US" sz="3600" b="1" dirty="0"/>
          </a:p>
        </p:txBody>
      </p:sp>
      <p:sp>
        <p:nvSpPr>
          <p:cNvPr id="3" name="Content Placeholder 2"/>
          <p:cNvSpPr>
            <a:spLocks noGrp="1"/>
          </p:cNvSpPr>
          <p:nvPr>
            <p:ph idx="1"/>
          </p:nvPr>
        </p:nvSpPr>
        <p:spPr>
          <a:xfrm>
            <a:off x="463138" y="1600201"/>
            <a:ext cx="8229600" cy="1338942"/>
          </a:xfrm>
        </p:spPr>
        <p:txBody>
          <a:bodyPr/>
          <a:lstStyle/>
          <a:p>
            <a:pPr marL="342900" lvl="1" indent="-342900"/>
            <a:r>
              <a:rPr lang="en-US" sz="2400" b="1" dirty="0" smtClean="0"/>
              <a:t>You are developing a grade-level performance task for reading in grade 5. </a:t>
            </a:r>
          </a:p>
          <a:p>
            <a:pPr marL="0" lvl="1"/>
            <a:endParaRPr lang="en-US" sz="2800" b="1" dirty="0"/>
          </a:p>
          <a:p>
            <a:pPr marL="457200" lvl="1" indent="0">
              <a:buNone/>
            </a:pPr>
            <a:endParaRPr lang="en-US" sz="2800" dirty="0"/>
          </a:p>
          <a:p>
            <a:pPr lvl="1"/>
            <a:endParaRPr lang="en-US" sz="2400" dirty="0"/>
          </a:p>
        </p:txBody>
      </p:sp>
      <p:sp>
        <p:nvSpPr>
          <p:cNvPr id="4" name="Title 1"/>
          <p:cNvSpPr txBox="1">
            <a:spLocks/>
          </p:cNvSpPr>
          <p:nvPr/>
        </p:nvSpPr>
        <p:spPr bwMode="auto">
          <a:xfrm>
            <a:off x="609600" y="926912"/>
            <a:ext cx="8229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fontAlgn="base">
              <a:spcBef>
                <a:spcPct val="0"/>
              </a:spcBef>
              <a:spcAft>
                <a:spcPct val="0"/>
              </a:spcAft>
              <a:defRPr sz="2800" kern="1200">
                <a:solidFill>
                  <a:srgbClr val="3F3F39"/>
                </a:solidFill>
                <a:latin typeface="Lucida Sans"/>
                <a:ea typeface="Lucida Sans" pitchFamily="34" charset="0"/>
                <a:cs typeface="Lucida Sans"/>
              </a:defRPr>
            </a:lvl1pPr>
            <a:lvl2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2pPr>
            <a:lvl3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3pPr>
            <a:lvl4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4pPr>
            <a:lvl5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5pPr>
            <a:lvl6pPr marL="4572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6pPr>
            <a:lvl7pPr marL="9144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7pPr>
            <a:lvl8pPr marL="13716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8pPr>
            <a:lvl9pPr marL="18288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9pPr>
          </a:lstStyle>
          <a:p>
            <a:pPr algn="ctr"/>
            <a:endParaRPr lang="en-US" sz="2400" b="1" dirty="0" smtClean="0">
              <a:solidFill>
                <a:srgbClr val="008000"/>
              </a:solidFill>
            </a:endParaRPr>
          </a:p>
          <a:p>
            <a:pPr algn="ctr"/>
            <a:r>
              <a:rPr lang="en-US" sz="2400" b="1" dirty="0" smtClean="0">
                <a:solidFill>
                  <a:srgbClr val="008000"/>
                </a:solidFill>
              </a:rPr>
              <a:t>Which </a:t>
            </a:r>
            <a:r>
              <a:rPr lang="en-US" sz="2400" b="1" dirty="0">
                <a:solidFill>
                  <a:srgbClr val="008000"/>
                </a:solidFill>
              </a:rPr>
              <a:t>TOOL </a:t>
            </a:r>
            <a:r>
              <a:rPr lang="en-US" sz="2400" b="1" dirty="0" smtClean="0">
                <a:solidFill>
                  <a:srgbClr val="008000"/>
                </a:solidFill>
              </a:rPr>
              <a:t>would </a:t>
            </a:r>
            <a:r>
              <a:rPr lang="en-US" sz="2400" b="1" dirty="0">
                <a:solidFill>
                  <a:srgbClr val="008000"/>
                </a:solidFill>
              </a:rPr>
              <a:t>you use?</a:t>
            </a:r>
          </a:p>
          <a:p>
            <a:pPr algn="ctr"/>
            <a:endParaRPr lang="en-US" sz="2400" b="1" dirty="0">
              <a:solidFill>
                <a:srgbClr val="008000"/>
              </a:solidFill>
            </a:endParaRPr>
          </a:p>
        </p:txBody>
      </p:sp>
      <p:sp>
        <p:nvSpPr>
          <p:cNvPr id="6" name="Rectangle 5"/>
          <p:cNvSpPr/>
          <p:nvPr/>
        </p:nvSpPr>
        <p:spPr>
          <a:xfrm>
            <a:off x="6069295" y="4019884"/>
            <a:ext cx="1786232" cy="584775"/>
          </a:xfrm>
          <a:prstGeom prst="rect">
            <a:avLst/>
          </a:prstGeom>
          <a:noFill/>
        </p:spPr>
        <p:txBody>
          <a:bodyPr wrap="squar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AET</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7" name="Rectangle 6"/>
          <p:cNvSpPr/>
          <p:nvPr/>
        </p:nvSpPr>
        <p:spPr>
          <a:xfrm>
            <a:off x="4393381" y="5832086"/>
            <a:ext cx="4441371" cy="461665"/>
          </a:xfrm>
          <a:prstGeom prst="rect">
            <a:avLst/>
          </a:prstGeom>
          <a:noFill/>
        </p:spPr>
        <p:txBody>
          <a:bodyPr wrap="square" lIns="91440" tIns="45720" rIns="91440" bIns="45720">
            <a:spAutoFit/>
          </a:bodyPr>
          <a:lstStyle/>
          <a:p>
            <a:pPr algn="ctr"/>
            <a:r>
              <a:rPr lang="en-US" sz="2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AET or Criteria Checklist </a:t>
            </a:r>
            <a:endParaRPr lang="en-US" sz="2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Rectangle 8"/>
          <p:cNvSpPr/>
          <p:nvPr/>
        </p:nvSpPr>
        <p:spPr>
          <a:xfrm>
            <a:off x="6069295" y="2129579"/>
            <a:ext cx="1786232" cy="584775"/>
          </a:xfrm>
          <a:prstGeom prst="rect">
            <a:avLst/>
          </a:prstGeom>
          <a:noFill/>
        </p:spPr>
        <p:txBody>
          <a:bodyPr wrap="squar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AET</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8" name="Content Placeholder 2"/>
          <p:cNvSpPr txBox="1">
            <a:spLocks/>
          </p:cNvSpPr>
          <p:nvPr/>
        </p:nvSpPr>
        <p:spPr bwMode="auto">
          <a:xfrm>
            <a:off x="457200" y="2743202"/>
            <a:ext cx="8229600" cy="1338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fontAlgn="base">
              <a:spcBef>
                <a:spcPct val="20000"/>
              </a:spcBef>
              <a:spcAft>
                <a:spcPct val="0"/>
              </a:spcAft>
              <a:buFont typeface="Arial" charset="0"/>
              <a:buChar char="•"/>
              <a:defRPr sz="2400" kern="1200">
                <a:solidFill>
                  <a:srgbClr val="3F3F39"/>
                </a:solidFill>
                <a:latin typeface="Lucida Sans"/>
                <a:ea typeface="Lucida Sans" pitchFamily="34" charset="0"/>
                <a:cs typeface="Lucida Sans"/>
              </a:defRPr>
            </a:lvl1pPr>
            <a:lvl2pPr marL="742950" indent="-285750" algn="l" defTabSz="457200" rtl="0" fontAlgn="base">
              <a:spcBef>
                <a:spcPct val="20000"/>
              </a:spcBef>
              <a:spcAft>
                <a:spcPct val="0"/>
              </a:spcAft>
              <a:buFont typeface="Arial" charset="0"/>
              <a:buChar char="–"/>
              <a:defRPr sz="2000" kern="1200">
                <a:solidFill>
                  <a:srgbClr val="3F3F39"/>
                </a:solidFill>
                <a:latin typeface="Lucida Sans"/>
                <a:ea typeface="Lucida Sans" pitchFamily="34" charset="0"/>
                <a:cs typeface="Lucida Sans"/>
              </a:defRPr>
            </a:lvl2pPr>
            <a:lvl3pPr marL="1143000" indent="-228600" algn="l" defTabSz="457200" rtl="0" fontAlgn="base">
              <a:spcBef>
                <a:spcPct val="20000"/>
              </a:spcBef>
              <a:spcAft>
                <a:spcPct val="0"/>
              </a:spcAft>
              <a:buFont typeface="Arial" charset="0"/>
              <a:buChar char="•"/>
              <a:defRPr kern="1200">
                <a:solidFill>
                  <a:srgbClr val="3F3F39"/>
                </a:solidFill>
                <a:latin typeface="Lucida Sans"/>
                <a:ea typeface="Lucida Sans" pitchFamily="34" charset="0"/>
                <a:cs typeface="Lucida Sans"/>
              </a:defRPr>
            </a:lvl3pPr>
            <a:lvl4pPr marL="1600200" indent="-228600" algn="l" defTabSz="457200" rtl="0" fontAlgn="base">
              <a:spcBef>
                <a:spcPct val="20000"/>
              </a:spcBef>
              <a:spcAft>
                <a:spcPct val="0"/>
              </a:spcAft>
              <a:buFont typeface="Arial" charset="0"/>
              <a:buChar char="–"/>
              <a:defRPr sz="1600" kern="1200">
                <a:solidFill>
                  <a:srgbClr val="3F3F39"/>
                </a:solidFill>
                <a:latin typeface="Lucida Sans"/>
                <a:ea typeface="Lucida Sans" pitchFamily="34" charset="0"/>
                <a:cs typeface="Lucida Sans"/>
              </a:defRPr>
            </a:lvl4pPr>
            <a:lvl5pPr marL="2057400" indent="-228600" algn="l" defTabSz="457200" rtl="0" fontAlgn="base">
              <a:spcBef>
                <a:spcPct val="20000"/>
              </a:spcBef>
              <a:spcAft>
                <a:spcPct val="0"/>
              </a:spcAft>
              <a:buFont typeface="Arial" charset="0"/>
              <a:buChar char="»"/>
              <a:defRPr sz="1600" kern="1200">
                <a:solidFill>
                  <a:srgbClr val="3F3F39"/>
                </a:solidFill>
                <a:latin typeface="Lucida Sans"/>
                <a:ea typeface="Lucida Sans" pitchFamily="34"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342900"/>
            <a:r>
              <a:rPr lang="en-US" sz="2400" b="1" dirty="0" smtClean="0"/>
              <a:t>Your district is considering investing in a system of formative assessment tasks and you are on the evaluation committee that is developing the RFP. </a:t>
            </a:r>
          </a:p>
          <a:p>
            <a:pPr marL="0" lvl="1" indent="0">
              <a:buNone/>
            </a:pPr>
            <a:endParaRPr lang="en-US" sz="2800" b="1" dirty="0" smtClean="0"/>
          </a:p>
        </p:txBody>
      </p:sp>
    </p:spTree>
    <p:extLst>
      <p:ext uri="{BB962C8B-B14F-4D97-AF65-F5344CB8AC3E}">
        <p14:creationId xmlns:p14="http://schemas.microsoft.com/office/powerpoint/2010/main" val="308919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build="p"/>
      <p:bldP spid="6" grpId="0"/>
      <p:bldP spid="7" grpId="0"/>
      <p:bldP spid="9" grpId="0"/>
      <p:bldP spid="8"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682"/>
            <a:ext cx="8229600" cy="857250"/>
          </a:xfrm>
        </p:spPr>
        <p:txBody>
          <a:bodyPr/>
          <a:lstStyle/>
          <a:p>
            <a:pPr algn="ctr"/>
            <a:r>
              <a:rPr lang="en-US" sz="3600" b="1" dirty="0" smtClean="0"/>
              <a:t>Putting the </a:t>
            </a:r>
            <a:r>
              <a:rPr lang="en-US" sz="3600" b="1" i="1" dirty="0" smtClean="0"/>
              <a:t>Toolkit</a:t>
            </a:r>
            <a:r>
              <a:rPr lang="en-US" sz="3600" b="1" dirty="0" smtClean="0"/>
              <a:t> into Practice</a:t>
            </a:r>
            <a:endParaRPr lang="en-US" sz="3600" b="1" dirty="0"/>
          </a:p>
        </p:txBody>
      </p:sp>
      <p:sp>
        <p:nvSpPr>
          <p:cNvPr id="3" name="Content Placeholder 2"/>
          <p:cNvSpPr>
            <a:spLocks noGrp="1"/>
          </p:cNvSpPr>
          <p:nvPr>
            <p:ph idx="1"/>
          </p:nvPr>
        </p:nvSpPr>
        <p:spPr>
          <a:xfrm>
            <a:off x="463138" y="1600200"/>
            <a:ext cx="8229600" cy="4523013"/>
          </a:xfrm>
        </p:spPr>
        <p:txBody>
          <a:bodyPr/>
          <a:lstStyle/>
          <a:p>
            <a:pPr marL="0" lvl="1" indent="0">
              <a:buNone/>
            </a:pPr>
            <a:endParaRPr lang="en-US" sz="2400" b="1" dirty="0" smtClean="0"/>
          </a:p>
          <a:p>
            <a:pPr marL="457200" lvl="1" indent="-457200"/>
            <a:r>
              <a:rPr lang="en-US" sz="2800" b="1" dirty="0" smtClean="0"/>
              <a:t>Identify a challenge you would like to address using the </a:t>
            </a:r>
            <a:r>
              <a:rPr lang="en-US" sz="2800" b="1" i="1" dirty="0" smtClean="0"/>
              <a:t>Toolkit</a:t>
            </a:r>
            <a:r>
              <a:rPr lang="en-US" sz="2800" b="1" dirty="0" smtClean="0"/>
              <a:t>.</a:t>
            </a:r>
          </a:p>
          <a:p>
            <a:pPr marL="0" lvl="1"/>
            <a:endParaRPr lang="en-US" sz="2800" b="1" dirty="0"/>
          </a:p>
          <a:p>
            <a:pPr marL="457200" lvl="1" indent="-457200"/>
            <a:r>
              <a:rPr lang="en-US" sz="2800" b="1" dirty="0" smtClean="0"/>
              <a:t>Develop an action plan.</a:t>
            </a:r>
          </a:p>
          <a:p>
            <a:pPr marL="457200" lvl="1" indent="-457200"/>
            <a:endParaRPr lang="en-US" sz="2800" b="1" dirty="0"/>
          </a:p>
          <a:p>
            <a:pPr marL="457200" lvl="1" indent="-457200"/>
            <a:r>
              <a:rPr lang="en-US" sz="2800" b="1" dirty="0" smtClean="0"/>
              <a:t>Be prepared to share key points of your plan.</a:t>
            </a:r>
            <a:endParaRPr lang="en-US" sz="2800" b="1" dirty="0"/>
          </a:p>
          <a:p>
            <a:pPr marL="457200" lvl="1" indent="0">
              <a:buNone/>
            </a:pPr>
            <a:endParaRPr lang="en-US" sz="2800" dirty="0"/>
          </a:p>
          <a:p>
            <a:pPr lvl="1"/>
            <a:endParaRPr lang="en-US" sz="2400" dirty="0"/>
          </a:p>
        </p:txBody>
      </p:sp>
      <p:sp>
        <p:nvSpPr>
          <p:cNvPr id="4" name="Title 1"/>
          <p:cNvSpPr txBox="1">
            <a:spLocks/>
          </p:cNvSpPr>
          <p:nvPr/>
        </p:nvSpPr>
        <p:spPr bwMode="auto">
          <a:xfrm>
            <a:off x="609600" y="1041212"/>
            <a:ext cx="8229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fontAlgn="base">
              <a:spcBef>
                <a:spcPct val="0"/>
              </a:spcBef>
              <a:spcAft>
                <a:spcPct val="0"/>
              </a:spcAft>
              <a:defRPr sz="2800" kern="1200">
                <a:solidFill>
                  <a:srgbClr val="3F3F39"/>
                </a:solidFill>
                <a:latin typeface="Lucida Sans"/>
                <a:ea typeface="Lucida Sans" pitchFamily="34" charset="0"/>
                <a:cs typeface="Lucida Sans"/>
              </a:defRPr>
            </a:lvl1pPr>
            <a:lvl2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2pPr>
            <a:lvl3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3pPr>
            <a:lvl4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4pPr>
            <a:lvl5pPr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5pPr>
            <a:lvl6pPr marL="4572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6pPr>
            <a:lvl7pPr marL="9144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7pPr>
            <a:lvl8pPr marL="13716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8pPr>
            <a:lvl9pPr marL="1828800" algn="l" defTabSz="457200" rtl="0" fontAlgn="base">
              <a:spcBef>
                <a:spcPct val="0"/>
              </a:spcBef>
              <a:spcAft>
                <a:spcPct val="0"/>
              </a:spcAft>
              <a:defRPr sz="2800">
                <a:solidFill>
                  <a:schemeClr val="tx1"/>
                </a:solidFill>
                <a:latin typeface="Lucida Sans" pitchFamily="34" charset="0"/>
                <a:ea typeface="Lucida Sans" pitchFamily="34" charset="0"/>
                <a:cs typeface="Lucida Sans" pitchFamily="34" charset="0"/>
              </a:defRPr>
            </a:lvl9pPr>
          </a:lstStyle>
          <a:p>
            <a:pPr algn="ctr"/>
            <a:endParaRPr lang="en-US" sz="2400" b="1" dirty="0" smtClean="0">
              <a:solidFill>
                <a:srgbClr val="008000"/>
              </a:solidFill>
            </a:endParaRPr>
          </a:p>
          <a:p>
            <a:pPr algn="ctr"/>
            <a:r>
              <a:rPr lang="en-US" b="1" dirty="0" smtClean="0">
                <a:solidFill>
                  <a:srgbClr val="008000"/>
                </a:solidFill>
              </a:rPr>
              <a:t>What will you do?</a:t>
            </a:r>
            <a:endParaRPr lang="en-US" b="1" dirty="0">
              <a:solidFill>
                <a:srgbClr val="008000"/>
              </a:solidFill>
            </a:endParaRPr>
          </a:p>
          <a:p>
            <a:pPr algn="ctr"/>
            <a:endParaRPr lang="en-US" b="1" dirty="0">
              <a:solidFill>
                <a:srgbClr val="008000"/>
              </a:solidFill>
            </a:endParaRPr>
          </a:p>
        </p:txBody>
      </p:sp>
    </p:spTree>
    <p:extLst>
      <p:ext uri="{BB962C8B-B14F-4D97-AF65-F5344CB8AC3E}">
        <p14:creationId xmlns:p14="http://schemas.microsoft.com/office/powerpoint/2010/main" val="14448075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44" t="12286" r="3511" b="11011"/>
          <a:stretch/>
        </p:blipFill>
        <p:spPr bwMode="auto">
          <a:xfrm>
            <a:off x="143838" y="1209682"/>
            <a:ext cx="8825502" cy="404897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5" name="Oval 4"/>
          <p:cNvSpPr/>
          <p:nvPr/>
        </p:nvSpPr>
        <p:spPr>
          <a:xfrm>
            <a:off x="2527300" y="1139825"/>
            <a:ext cx="2908300" cy="679450"/>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200" dirty="0">
              <a:latin typeface="Lucida Sans"/>
              <a:cs typeface="Lucida Sans"/>
            </a:endParaRPr>
          </a:p>
        </p:txBody>
      </p:sp>
      <p:sp>
        <p:nvSpPr>
          <p:cNvPr id="7" name="Oval 6"/>
          <p:cNvSpPr/>
          <p:nvPr/>
        </p:nvSpPr>
        <p:spPr>
          <a:xfrm>
            <a:off x="5916613" y="2443163"/>
            <a:ext cx="2906712" cy="1081087"/>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200" dirty="0">
              <a:latin typeface="Lucida Sans"/>
              <a:cs typeface="Lucida Sans"/>
            </a:endParaRPr>
          </a:p>
        </p:txBody>
      </p:sp>
      <p:sp>
        <p:nvSpPr>
          <p:cNvPr id="8" name="Oval 7"/>
          <p:cNvSpPr/>
          <p:nvPr/>
        </p:nvSpPr>
        <p:spPr>
          <a:xfrm>
            <a:off x="144463" y="4572000"/>
            <a:ext cx="2263775" cy="717550"/>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200" dirty="0">
              <a:latin typeface="Lucida Sans"/>
              <a:cs typeface="Lucida Sans"/>
            </a:endParaRPr>
          </a:p>
        </p:txBody>
      </p:sp>
      <p:sp>
        <p:nvSpPr>
          <p:cNvPr id="2" name="TextBox 1"/>
          <p:cNvSpPr txBox="1"/>
          <p:nvPr/>
        </p:nvSpPr>
        <p:spPr>
          <a:xfrm>
            <a:off x="1124068" y="5660161"/>
            <a:ext cx="7021774" cy="646331"/>
          </a:xfrm>
          <a:prstGeom prst="rect">
            <a:avLst/>
          </a:prstGeom>
          <a:noFill/>
        </p:spPr>
        <p:txBody>
          <a:bodyPr wrap="square" rtlCol="0">
            <a:spAutoFit/>
          </a:bodyPr>
          <a:lstStyle/>
          <a:p>
            <a:pPr algn="ctr"/>
            <a:r>
              <a:rPr lang="en-US" dirty="0" smtClean="0">
                <a:hlinkClick r:id="rId4"/>
              </a:rPr>
              <a:t>www.achievethecore.org</a:t>
            </a:r>
            <a:endParaRPr lang="en-US" dirty="0" smtClean="0"/>
          </a:p>
          <a:p>
            <a:pPr algn="ct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Self-Evaluation</a:t>
            </a:r>
            <a:endParaRPr lang="en-US" b="1" dirty="0"/>
          </a:p>
        </p:txBody>
      </p:sp>
      <p:sp>
        <p:nvSpPr>
          <p:cNvPr id="3" name="Content Placeholder 2"/>
          <p:cNvSpPr>
            <a:spLocks noGrp="1"/>
          </p:cNvSpPr>
          <p:nvPr>
            <p:ph idx="1"/>
          </p:nvPr>
        </p:nvSpPr>
        <p:spPr>
          <a:xfrm>
            <a:off x="457200" y="1212607"/>
            <a:ext cx="8229600" cy="4525963"/>
          </a:xfrm>
        </p:spPr>
        <p:txBody>
          <a:bodyPr/>
          <a:lstStyle/>
          <a:p>
            <a:pPr marL="319088" lvl="0" indent="-319088" defTabSz="914400">
              <a:spcBef>
                <a:spcPts val="700"/>
              </a:spcBef>
              <a:buClr>
                <a:srgbClr val="C0504D"/>
              </a:buClr>
              <a:buSzPct val="60000"/>
              <a:buNone/>
            </a:pPr>
            <a:r>
              <a:rPr lang="en-US" sz="2800" b="1" dirty="0" smtClean="0">
                <a:solidFill>
                  <a:prstClr val="black"/>
                </a:solidFill>
                <a:latin typeface="Tw Cen MT"/>
              </a:rPr>
              <a:t>Re-examine today’s session objectives:</a:t>
            </a:r>
          </a:p>
          <a:p>
            <a:pPr lvl="0" defTabSz="914400">
              <a:spcBef>
                <a:spcPts val="700"/>
              </a:spcBef>
              <a:buClr>
                <a:srgbClr val="C0504D"/>
              </a:buClr>
              <a:buSzPct val="60000"/>
              <a:buFont typeface="Wingdings" panose="05000000000000000000" pitchFamily="2" charset="2"/>
              <a:buChar char="§"/>
            </a:pPr>
            <a:r>
              <a:rPr lang="en-US" i="1" dirty="0" smtClean="0">
                <a:solidFill>
                  <a:prstClr val="black"/>
                </a:solidFill>
                <a:latin typeface="Tw Cen MT"/>
              </a:rPr>
              <a:t>I </a:t>
            </a:r>
            <a:r>
              <a:rPr lang="en-US" i="1" dirty="0">
                <a:solidFill>
                  <a:prstClr val="black"/>
                </a:solidFill>
                <a:latin typeface="Tw Cen MT"/>
              </a:rPr>
              <a:t>can articulate the purpose of the Toolkit</a:t>
            </a:r>
            <a:r>
              <a:rPr lang="en-US" i="1" dirty="0" smtClean="0">
                <a:solidFill>
                  <a:prstClr val="black"/>
                </a:solidFill>
                <a:latin typeface="Tw Cen MT"/>
              </a:rPr>
              <a:t>.</a:t>
            </a:r>
          </a:p>
          <a:p>
            <a:pPr lvl="0" defTabSz="914400">
              <a:spcBef>
                <a:spcPts val="700"/>
              </a:spcBef>
              <a:buClr>
                <a:srgbClr val="C0504D"/>
              </a:buClr>
              <a:buSzPct val="60000"/>
              <a:buFont typeface="Wingdings" panose="05000000000000000000" pitchFamily="2" charset="2"/>
              <a:buChar char="§"/>
            </a:pPr>
            <a:r>
              <a:rPr lang="en-US" i="1" dirty="0" smtClean="0">
                <a:solidFill>
                  <a:prstClr val="black"/>
                </a:solidFill>
                <a:latin typeface="Tw Cen MT"/>
              </a:rPr>
              <a:t>I </a:t>
            </a:r>
            <a:r>
              <a:rPr lang="en-US" i="1" dirty="0">
                <a:solidFill>
                  <a:prstClr val="black"/>
                </a:solidFill>
                <a:latin typeface="Tw Cen MT"/>
              </a:rPr>
              <a:t>can identify the various evaluative instruments in the Toolkit and their individual purposes.</a:t>
            </a:r>
          </a:p>
          <a:p>
            <a:pPr lvl="0" defTabSz="914400">
              <a:spcBef>
                <a:spcPts val="700"/>
              </a:spcBef>
              <a:buClr>
                <a:srgbClr val="C0504D"/>
              </a:buClr>
              <a:buSzPct val="60000"/>
              <a:buFont typeface="Wingdings" panose="05000000000000000000" pitchFamily="2" charset="2"/>
              <a:buChar char="§"/>
            </a:pPr>
            <a:r>
              <a:rPr lang="en-US" i="1" dirty="0">
                <a:solidFill>
                  <a:prstClr val="black"/>
                </a:solidFill>
                <a:latin typeface="Tw Cen MT"/>
              </a:rPr>
              <a:t>I can articulate a plan to use the Toolkit instruments to address personal alignment concerns.</a:t>
            </a:r>
          </a:p>
          <a:p>
            <a:pPr marL="0" lvl="0" indent="-319088" defTabSz="914400">
              <a:spcBef>
                <a:spcPts val="700"/>
              </a:spcBef>
              <a:buClr>
                <a:srgbClr val="C0504D"/>
              </a:buClr>
              <a:buSzPct val="60000"/>
              <a:buNone/>
            </a:pPr>
            <a:r>
              <a:rPr lang="en-US" sz="2800" b="1" dirty="0" smtClean="0">
                <a:solidFill>
                  <a:prstClr val="black"/>
                </a:solidFill>
                <a:latin typeface="Tw Cen MT"/>
              </a:rPr>
              <a:t>With a partner, determine how well you can do each:</a:t>
            </a:r>
          </a:p>
          <a:p>
            <a:pPr defTabSz="914400">
              <a:spcBef>
                <a:spcPts val="700"/>
              </a:spcBef>
              <a:buClr>
                <a:srgbClr val="C0504D"/>
              </a:buClr>
              <a:buSzPct val="60000"/>
              <a:buFont typeface="Wingdings" panose="05000000000000000000" pitchFamily="2" charset="2"/>
              <a:buChar char="§"/>
            </a:pPr>
            <a:r>
              <a:rPr lang="en-US" i="1" dirty="0" smtClean="0">
                <a:solidFill>
                  <a:prstClr val="black"/>
                </a:solidFill>
                <a:latin typeface="Tw Cen MT"/>
              </a:rPr>
              <a:t>Very easily</a:t>
            </a:r>
          </a:p>
          <a:p>
            <a:pPr defTabSz="914400">
              <a:spcBef>
                <a:spcPts val="700"/>
              </a:spcBef>
              <a:buClr>
                <a:srgbClr val="C0504D"/>
              </a:buClr>
              <a:buSzPct val="60000"/>
              <a:buFont typeface="Wingdings" panose="05000000000000000000" pitchFamily="2" charset="2"/>
              <a:buChar char="§"/>
            </a:pPr>
            <a:r>
              <a:rPr lang="en-US" i="1" dirty="0" smtClean="0">
                <a:solidFill>
                  <a:prstClr val="black"/>
                </a:solidFill>
                <a:latin typeface="Tw Cen MT"/>
              </a:rPr>
              <a:t>Somewhat with a little help</a:t>
            </a:r>
          </a:p>
          <a:p>
            <a:pPr defTabSz="914400">
              <a:spcBef>
                <a:spcPts val="700"/>
              </a:spcBef>
              <a:buClr>
                <a:srgbClr val="C0504D"/>
              </a:buClr>
              <a:buSzPct val="60000"/>
              <a:buFont typeface="Wingdings" panose="05000000000000000000" pitchFamily="2" charset="2"/>
              <a:buChar char="§"/>
            </a:pPr>
            <a:r>
              <a:rPr lang="en-US" i="1" dirty="0" smtClean="0">
                <a:solidFill>
                  <a:prstClr val="black"/>
                </a:solidFill>
                <a:latin typeface="Tw Cen MT"/>
              </a:rPr>
              <a:t>This is still a goal</a:t>
            </a:r>
            <a:endParaRPr lang="en-US" i="1" dirty="0">
              <a:solidFill>
                <a:prstClr val="black"/>
              </a:solidFill>
              <a:latin typeface="Tw Cen MT"/>
            </a:endParaRPr>
          </a:p>
        </p:txBody>
      </p:sp>
    </p:spTree>
    <p:extLst>
      <p:ext uri="{BB962C8B-B14F-4D97-AF65-F5344CB8AC3E}">
        <p14:creationId xmlns:p14="http://schemas.microsoft.com/office/powerpoint/2010/main" val="302515820"/>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212725" y="1714500"/>
            <a:ext cx="8616950" cy="3862388"/>
          </a:xfrm>
        </p:spPr>
        <p:txBody>
          <a:bodyPr/>
          <a:lstStyle/>
          <a:p>
            <a:pPr algn="ctr"/>
            <a:r>
              <a:rPr lang="en-US" altLang="en-US" dirty="0" smtClean="0">
                <a:latin typeface="Lucida Sans" pitchFamily="34" charset="0"/>
                <a:cs typeface="Lucida Sans" pitchFamily="34" charset="0"/>
              </a:rPr>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rPr>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hlinkClick r:id="rId3"/>
              </a:rPr>
              <a:t>dbarnett@ccboe.com</a:t>
            </a:r>
            <a:r>
              <a:rPr lang="en-US" altLang="en-US" dirty="0" smtClean="0">
                <a:latin typeface="Lucida Sans" pitchFamily="34" charset="0"/>
                <a:cs typeface="Lucida Sans" pitchFamily="34" charset="0"/>
              </a:rPr>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hlinkClick r:id="rId4"/>
              </a:rPr>
              <a:t>amy.burgess@garrettcountyschools.org</a:t>
            </a:r>
            <a:r>
              <a:rPr lang="en-US" altLang="en-US" dirty="0" smtClean="0">
                <a:latin typeface="Lucida Sans" pitchFamily="34" charset="0"/>
                <a:cs typeface="Lucida Sans" pitchFamily="34" charset="0"/>
              </a:rPr>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rPr>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hlinkClick r:id="rId5"/>
              </a:rPr>
              <a:t>achievethecore.org</a:t>
            </a:r>
            <a:r>
              <a:rPr lang="en-US" altLang="en-US" dirty="0" smtClean="0">
                <a:latin typeface="Lucida Sans" pitchFamily="34" charset="0"/>
                <a:cs typeface="Lucida Sans" pitchFamily="34" charset="0"/>
              </a:rPr>
              <a:t>    </a:t>
            </a:r>
            <a:br>
              <a:rPr lang="en-US" altLang="en-US" dirty="0" smtClean="0">
                <a:latin typeface="Lucida Sans" pitchFamily="34" charset="0"/>
                <a:cs typeface="Lucida Sans" pitchFamily="34" charset="0"/>
              </a:rPr>
            </a:br>
            <a:r>
              <a:rPr lang="en-US" altLang="en-US" sz="1400" dirty="0" smtClean="0">
                <a:latin typeface="Lucida Sans" pitchFamily="34" charset="0"/>
                <a:cs typeface="Lucida Sans" pitchFamily="34" charset="0"/>
              </a:rPr>
              <a:t/>
            </a:r>
            <a:br>
              <a:rPr lang="en-US" altLang="en-US" sz="1400" dirty="0" smtClean="0">
                <a:latin typeface="Lucida Sans" pitchFamily="34" charset="0"/>
                <a:cs typeface="Lucida Sans" pitchFamily="34" charset="0"/>
              </a:rPr>
            </a:br>
            <a:r>
              <a:rPr lang="en-US" altLang="en-US" dirty="0" smtClean="0">
                <a:latin typeface="Lucida Sans" pitchFamily="34" charset="0"/>
                <a:cs typeface="Lucida Sans" pitchFamily="34" charset="0"/>
              </a:rPr>
              <a:t>msde.blackboard.com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rPr>
              <a:t/>
            </a:r>
            <a:br>
              <a:rPr lang="en-US" altLang="en-US" dirty="0" smtClean="0">
                <a:latin typeface="Lucida Sans" pitchFamily="34" charset="0"/>
                <a:cs typeface="Lucida Sans" pitchFamily="34" charset="0"/>
              </a:rPr>
            </a:br>
            <a:r>
              <a:rPr lang="en-US" altLang="en-US" dirty="0" smtClean="0">
                <a:latin typeface="Lucida Sans" pitchFamily="34" charset="0"/>
                <a:cs typeface="Lucida Sans" pitchFamily="34" charset="0"/>
              </a:rPr>
              <a:t>Twitter:  @</a:t>
            </a:r>
            <a:r>
              <a:rPr lang="en-US" altLang="en-US" dirty="0" err="1" smtClean="0">
                <a:latin typeface="Lucida Sans" pitchFamily="34" charset="0"/>
                <a:cs typeface="Lucida Sans" pitchFamily="34" charset="0"/>
              </a:rPr>
              <a:t>MDFormative</a:t>
            </a:r>
            <a:r>
              <a:rPr lang="en-US" altLang="en-US" dirty="0" smtClean="0">
                <a:latin typeface="Lucida Sans" pitchFamily="34" charset="0"/>
                <a:cs typeface="Lucida Sans" pitchFamily="34" charset="0"/>
              </a:rPr>
              <a:t> </a:t>
            </a:r>
            <a:br>
              <a:rPr lang="en-US" altLang="en-US" dirty="0" smtClean="0">
                <a:latin typeface="Lucida Sans" pitchFamily="34" charset="0"/>
                <a:cs typeface="Lucida Sans" pitchFamily="34" charset="0"/>
              </a:rPr>
            </a:br>
            <a:endParaRPr lang="en-US" altLang="en-US" dirty="0" smtClean="0">
              <a:latin typeface="Lucida Sans" pitchFamily="34" charset="0"/>
              <a:cs typeface="Lucida Sans" pitchFamily="34" charset="0"/>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2975" y="145632"/>
            <a:ext cx="3990975" cy="124219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4314" y="3331845"/>
            <a:ext cx="3546156" cy="1143000"/>
          </a:xfrm>
        </p:spPr>
        <p:txBody>
          <a:bodyPr/>
          <a:lstStyle/>
          <a:p>
            <a:r>
              <a:rPr lang="en-US" dirty="0" smtClean="0"/>
              <a:t>Session Objectives</a:t>
            </a:r>
            <a:endParaRPr lang="en-US" dirty="0"/>
          </a:p>
        </p:txBody>
      </p:sp>
      <p:sp>
        <p:nvSpPr>
          <p:cNvPr id="5" name="Text Placeholder 4"/>
          <p:cNvSpPr>
            <a:spLocks noGrp="1"/>
          </p:cNvSpPr>
          <p:nvPr>
            <p:ph type="body" sz="quarter" idx="10"/>
          </p:nvPr>
        </p:nvSpPr>
        <p:spPr>
          <a:xfrm>
            <a:off x="4624612" y="2560320"/>
            <a:ext cx="4149517" cy="625127"/>
          </a:xfrm>
        </p:spPr>
        <p:txBody>
          <a:bodyPr>
            <a:normAutofit fontScale="85000" lnSpcReduction="20000"/>
          </a:bodyPr>
          <a:lstStyle/>
          <a:p>
            <a:pPr marL="285750" indent="-285750" algn="l">
              <a:buFont typeface="Arial" panose="020B0604020202020204" pitchFamily="34" charset="0"/>
              <a:buChar char="•"/>
            </a:pPr>
            <a:r>
              <a:rPr lang="en-US" sz="2400" dirty="0" smtClean="0"/>
              <a:t>I can articulate the purpose of the </a:t>
            </a:r>
            <a:r>
              <a:rPr lang="en-US" sz="2400" i="1" dirty="0" smtClean="0"/>
              <a:t>Toolkit</a:t>
            </a:r>
            <a:r>
              <a:rPr lang="en-US" sz="2400" dirty="0" smtClean="0"/>
              <a:t>.</a:t>
            </a:r>
            <a:endParaRPr lang="en-US" sz="2400" dirty="0"/>
          </a:p>
        </p:txBody>
      </p:sp>
      <p:sp>
        <p:nvSpPr>
          <p:cNvPr id="7" name="Text Placeholder 6"/>
          <p:cNvSpPr>
            <a:spLocks noGrp="1"/>
          </p:cNvSpPr>
          <p:nvPr>
            <p:ph type="body" sz="quarter" idx="12"/>
          </p:nvPr>
        </p:nvSpPr>
        <p:spPr>
          <a:xfrm>
            <a:off x="4624612" y="3185447"/>
            <a:ext cx="4149517" cy="997932"/>
          </a:xfrm>
        </p:spPr>
        <p:txBody>
          <a:bodyPr>
            <a:noAutofit/>
          </a:bodyPr>
          <a:lstStyle/>
          <a:p>
            <a:pPr marL="285750" indent="-285750" algn="l">
              <a:buFont typeface="Arial" panose="020B0604020202020204" pitchFamily="34" charset="0"/>
              <a:buChar char="•"/>
            </a:pPr>
            <a:r>
              <a:rPr lang="en-US" sz="2000" dirty="0" smtClean="0"/>
              <a:t>I can identify the various evaluative instruments in the </a:t>
            </a:r>
            <a:r>
              <a:rPr lang="en-US" sz="2000" i="1" dirty="0" smtClean="0"/>
              <a:t>Toolkit</a:t>
            </a:r>
            <a:r>
              <a:rPr lang="en-US" sz="2000" dirty="0" smtClean="0"/>
              <a:t> and their individual purposes.</a:t>
            </a:r>
            <a:endParaRPr lang="en-US" sz="2000" dirty="0"/>
          </a:p>
        </p:txBody>
      </p:sp>
      <p:sp>
        <p:nvSpPr>
          <p:cNvPr id="9" name="Text Placeholder 8"/>
          <p:cNvSpPr>
            <a:spLocks noGrp="1"/>
          </p:cNvSpPr>
          <p:nvPr>
            <p:ph type="body" sz="quarter" idx="14"/>
          </p:nvPr>
        </p:nvSpPr>
        <p:spPr>
          <a:xfrm>
            <a:off x="4624612" y="4575458"/>
            <a:ext cx="4252387" cy="873193"/>
          </a:xfrm>
        </p:spPr>
        <p:txBody>
          <a:bodyPr>
            <a:noAutofit/>
          </a:bodyPr>
          <a:lstStyle/>
          <a:p>
            <a:pPr marL="285750" indent="-285750" algn="l">
              <a:buFont typeface="Arial" panose="020B0604020202020204" pitchFamily="34" charset="0"/>
              <a:buChar char="•"/>
            </a:pPr>
            <a:r>
              <a:rPr lang="en-US" sz="2000" dirty="0" smtClean="0"/>
              <a:t>I can articulate a plan to use the </a:t>
            </a:r>
            <a:r>
              <a:rPr lang="en-US" sz="2000" i="1" dirty="0" smtClean="0"/>
              <a:t>Toolkit</a:t>
            </a:r>
            <a:r>
              <a:rPr lang="en-US" sz="2000" dirty="0" smtClean="0"/>
              <a:t> instruments to address personal alignment concerns.</a:t>
            </a:r>
            <a:endParaRPr lang="en-US" sz="2000" dirty="0"/>
          </a:p>
        </p:txBody>
      </p:sp>
    </p:spTree>
    <p:extLst>
      <p:ext uri="{BB962C8B-B14F-4D97-AF65-F5344CB8AC3E}">
        <p14:creationId xmlns:p14="http://schemas.microsoft.com/office/powerpoint/2010/main" val="3466420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11163" y="31750"/>
            <a:ext cx="8229600" cy="1143000"/>
          </a:xfrm>
        </p:spPr>
        <p:txBody>
          <a:bodyPr/>
          <a:lstStyle/>
          <a:p>
            <a:r>
              <a:rPr lang="en-US" altLang="en-US" smtClean="0">
                <a:latin typeface="Lucida Sans" pitchFamily="34" charset="0"/>
                <a:cs typeface="Lucida Sans" pitchFamily="34" charset="0"/>
              </a:rPr>
              <a:t>Suite of Tools to Evaluate Alignment</a:t>
            </a:r>
          </a:p>
        </p:txBody>
      </p:sp>
      <p:pic>
        <p:nvPicPr>
          <p:cNvPr id="1026" name="Picture 2"/>
          <p:cNvPicPr>
            <a:picLocks noChangeAspect="1" noChangeArrowheads="1"/>
          </p:cNvPicPr>
          <p:nvPr/>
        </p:nvPicPr>
        <p:blipFill>
          <a:blip r:embed="rId3"/>
          <a:srcRect/>
          <a:stretch>
            <a:fillRect/>
          </a:stretch>
        </p:blipFill>
        <p:spPr bwMode="auto">
          <a:xfrm>
            <a:off x="1409700" y="1192213"/>
            <a:ext cx="6188075" cy="4953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9037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4314" y="3446145"/>
            <a:ext cx="4026216" cy="1143000"/>
          </a:xfrm>
        </p:spPr>
        <p:txBody>
          <a:bodyPr/>
          <a:lstStyle/>
          <a:p>
            <a:r>
              <a:rPr lang="en-US" dirty="0" smtClean="0"/>
              <a:t>Session Learning Plan</a:t>
            </a:r>
            <a:endParaRPr lang="en-US" dirty="0"/>
          </a:p>
        </p:txBody>
      </p:sp>
      <p:sp>
        <p:nvSpPr>
          <p:cNvPr id="5" name="Text Placeholder 4"/>
          <p:cNvSpPr>
            <a:spLocks noGrp="1"/>
          </p:cNvSpPr>
          <p:nvPr>
            <p:ph type="body" sz="quarter" idx="10"/>
          </p:nvPr>
        </p:nvSpPr>
        <p:spPr>
          <a:xfrm>
            <a:off x="4624612" y="2768999"/>
            <a:ext cx="4149517" cy="539750"/>
          </a:xfrm>
        </p:spPr>
        <p:txBody>
          <a:bodyPr>
            <a:normAutofit/>
          </a:bodyPr>
          <a:lstStyle/>
          <a:p>
            <a:pPr marL="285750" indent="-285750" algn="l">
              <a:buFont typeface="Arial" panose="020B0604020202020204" pitchFamily="34" charset="0"/>
              <a:buChar char="•"/>
            </a:pPr>
            <a:r>
              <a:rPr lang="en-US" sz="2400" dirty="0" smtClean="0"/>
              <a:t>Background/Purpose</a:t>
            </a:r>
            <a:endParaRPr lang="en-US" sz="2400" dirty="0"/>
          </a:p>
        </p:txBody>
      </p:sp>
      <p:sp>
        <p:nvSpPr>
          <p:cNvPr id="7" name="Text Placeholder 6"/>
          <p:cNvSpPr>
            <a:spLocks noGrp="1"/>
          </p:cNvSpPr>
          <p:nvPr>
            <p:ph type="body" sz="quarter" idx="12"/>
          </p:nvPr>
        </p:nvSpPr>
        <p:spPr>
          <a:xfrm>
            <a:off x="4624612" y="3311178"/>
            <a:ext cx="4149517" cy="539750"/>
          </a:xfrm>
        </p:spPr>
        <p:txBody>
          <a:bodyPr>
            <a:normAutofit/>
          </a:bodyPr>
          <a:lstStyle/>
          <a:p>
            <a:pPr marL="285750" indent="-285750" algn="l">
              <a:buFont typeface="Arial" panose="020B0604020202020204" pitchFamily="34" charset="0"/>
              <a:buChar char="•"/>
            </a:pPr>
            <a:r>
              <a:rPr lang="en-US" sz="2400" dirty="0" smtClean="0"/>
              <a:t>The Shifts</a:t>
            </a:r>
            <a:endParaRPr lang="en-US" sz="2400" dirty="0"/>
          </a:p>
        </p:txBody>
      </p:sp>
      <p:sp>
        <p:nvSpPr>
          <p:cNvPr id="9" name="Text Placeholder 8"/>
          <p:cNvSpPr>
            <a:spLocks noGrp="1"/>
          </p:cNvSpPr>
          <p:nvPr>
            <p:ph type="body" sz="quarter" idx="14"/>
          </p:nvPr>
        </p:nvSpPr>
        <p:spPr>
          <a:xfrm>
            <a:off x="4624612" y="3865568"/>
            <a:ext cx="4149517" cy="539750"/>
          </a:xfrm>
        </p:spPr>
        <p:txBody>
          <a:bodyPr>
            <a:normAutofit/>
          </a:bodyPr>
          <a:lstStyle/>
          <a:p>
            <a:pPr marL="285750" indent="-285750" algn="l">
              <a:buFont typeface="Arial" panose="020B0604020202020204" pitchFamily="34" charset="0"/>
              <a:buChar char="•"/>
            </a:pPr>
            <a:r>
              <a:rPr lang="en-US" sz="2400" dirty="0" smtClean="0"/>
              <a:t>Exploring the </a:t>
            </a:r>
            <a:r>
              <a:rPr lang="en-US" sz="2400" i="1" dirty="0" smtClean="0"/>
              <a:t>Toolkit</a:t>
            </a:r>
            <a:endParaRPr lang="en-US" sz="2400" i="1" dirty="0"/>
          </a:p>
        </p:txBody>
      </p:sp>
      <p:sp>
        <p:nvSpPr>
          <p:cNvPr id="13" name="Text Placeholder 12"/>
          <p:cNvSpPr>
            <a:spLocks noGrp="1"/>
          </p:cNvSpPr>
          <p:nvPr>
            <p:ph type="body" sz="quarter" idx="18"/>
          </p:nvPr>
        </p:nvSpPr>
        <p:spPr>
          <a:xfrm>
            <a:off x="4624612" y="4419958"/>
            <a:ext cx="4149517" cy="539750"/>
          </a:xfrm>
        </p:spPr>
        <p:txBody>
          <a:bodyPr>
            <a:normAutofit/>
          </a:bodyPr>
          <a:lstStyle/>
          <a:p>
            <a:pPr marL="285750" indent="-285750" algn="l">
              <a:buFont typeface="Arial" panose="020B0604020202020204" pitchFamily="34" charset="0"/>
              <a:buChar char="•"/>
            </a:pPr>
            <a:r>
              <a:rPr lang="en-US" sz="2400" dirty="0"/>
              <a:t>Planning Next Steps</a:t>
            </a:r>
          </a:p>
          <a:p>
            <a:pPr marL="285750" indent="-285750" algn="l">
              <a:buFont typeface="Arial" panose="020B0604020202020204" pitchFamily="34" charset="0"/>
              <a:buChar char="•"/>
            </a:pPr>
            <a:endParaRPr lang="en-US" sz="2400" dirty="0"/>
          </a:p>
        </p:txBody>
      </p:sp>
    </p:spTree>
    <p:extLst>
      <p:ext uri="{BB962C8B-B14F-4D97-AF65-F5344CB8AC3E}">
        <p14:creationId xmlns:p14="http://schemas.microsoft.com/office/powerpoint/2010/main" val="29131921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0254"/>
            <a:ext cx="8229600" cy="1143000"/>
          </a:xfrm>
        </p:spPr>
        <p:txBody>
          <a:bodyPr/>
          <a:lstStyle/>
          <a:p>
            <a:r>
              <a:rPr lang="en-US" dirty="0" smtClean="0"/>
              <a:t>Building Background Knowledge </a:t>
            </a:r>
            <a:endParaRPr lang="en-US" dirty="0"/>
          </a:p>
        </p:txBody>
      </p:sp>
      <p:sp>
        <p:nvSpPr>
          <p:cNvPr id="5" name="Content Placeholder 4"/>
          <p:cNvSpPr>
            <a:spLocks noGrp="1"/>
          </p:cNvSpPr>
          <p:nvPr>
            <p:ph idx="1"/>
          </p:nvPr>
        </p:nvSpPr>
        <p:spPr/>
        <p:txBody>
          <a:bodyPr/>
          <a:lstStyle/>
          <a:p>
            <a:pPr marL="0" indent="0"/>
            <a:endParaRPr lang="en-US" dirty="0" smtClean="0"/>
          </a:p>
          <a:p>
            <a:pPr marL="0" indent="0"/>
            <a:r>
              <a:rPr lang="en-US" sz="2800" dirty="0" smtClean="0"/>
              <a:t>Read “What’s In the Toolkit? An Overview” on page II-1.</a:t>
            </a:r>
          </a:p>
          <a:p>
            <a:pPr marL="0" indent="0">
              <a:buNone/>
            </a:pPr>
            <a:endParaRPr lang="en-US" sz="2800" dirty="0" smtClean="0"/>
          </a:p>
          <a:p>
            <a:pPr marL="0" indent="0"/>
            <a:r>
              <a:rPr lang="en-US" sz="2800" dirty="0" smtClean="0"/>
              <a:t>With a partner, summarize two important ideas from the reading.</a:t>
            </a:r>
          </a:p>
          <a:p>
            <a:pPr marL="0" indent="0">
              <a:buNone/>
            </a:pPr>
            <a:endParaRPr lang="en-US" sz="2800" dirty="0" smtClean="0"/>
          </a:p>
          <a:p>
            <a:pPr marL="0" indent="0">
              <a:buNone/>
            </a:pPr>
            <a:r>
              <a:rPr lang="en-US" sz="2800" dirty="0" smtClean="0"/>
              <a:t> </a:t>
            </a:r>
            <a:endParaRPr lang="en-US" sz="2800" dirty="0"/>
          </a:p>
        </p:txBody>
      </p:sp>
      <p:cxnSp>
        <p:nvCxnSpPr>
          <p:cNvPr id="6" name="Straight Connector 5"/>
          <p:cNvCxnSpPr/>
          <p:nvPr/>
        </p:nvCxnSpPr>
        <p:spPr>
          <a:xfrm>
            <a:off x="457200" y="948015"/>
            <a:ext cx="8229600"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635303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1"/>
          <p:cNvSpPr txBox="1">
            <a:spLocks noChangeArrowheads="1"/>
          </p:cNvSpPr>
          <p:nvPr/>
        </p:nvSpPr>
        <p:spPr bwMode="auto">
          <a:xfrm>
            <a:off x="506413" y="365125"/>
            <a:ext cx="81867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fontAlgn="auto" hangingPunct="1">
              <a:spcAft>
                <a:spcPts val="0"/>
              </a:spcAft>
              <a:defRPr/>
            </a:pPr>
            <a:r>
              <a:rPr lang="en-US" sz="2800" dirty="0" smtClean="0">
                <a:solidFill>
                  <a:schemeClr val="tx2">
                    <a:lumMod val="75000"/>
                  </a:schemeClr>
                </a:solidFill>
                <a:latin typeface="Lucida Sans" panose="020B0602030504020204" pitchFamily="34" charset="0"/>
                <a:ea typeface="+mj-ea"/>
                <a:cs typeface="+mj-cs"/>
              </a:rPr>
              <a:t>What is the Toolkit? An Overview</a:t>
            </a:r>
            <a:endParaRPr lang="en-US" sz="2800" dirty="0">
              <a:solidFill>
                <a:schemeClr val="tx2">
                  <a:lumMod val="75000"/>
                </a:schemeClr>
              </a:solidFill>
              <a:latin typeface="Lucida Sans" panose="020B0602030504020204" pitchFamily="34" charset="0"/>
              <a:ea typeface="+mj-ea"/>
              <a:cs typeface="+mj-cs"/>
            </a:endParaRPr>
          </a:p>
        </p:txBody>
      </p:sp>
      <p:sp>
        <p:nvSpPr>
          <p:cNvPr id="3" name="TextBox 2"/>
          <p:cNvSpPr txBox="1"/>
          <p:nvPr/>
        </p:nvSpPr>
        <p:spPr>
          <a:xfrm>
            <a:off x="549275" y="1050925"/>
            <a:ext cx="8045450" cy="5370701"/>
          </a:xfrm>
          <a:prstGeom prst="rect">
            <a:avLst/>
          </a:prstGeom>
          <a:noFill/>
        </p:spPr>
        <p:txBody>
          <a:bodyPr>
            <a:spAutoFit/>
          </a:bodyPr>
          <a:lstStyle/>
          <a:p>
            <a:pPr fontAlgn="auto">
              <a:spcBef>
                <a:spcPts val="0"/>
              </a:spcBef>
              <a:spcAft>
                <a:spcPts val="0"/>
              </a:spcAft>
              <a:defRPr/>
            </a:pPr>
            <a:r>
              <a:rPr lang="en-US" sz="2200" i="1" dirty="0">
                <a:latin typeface="+mn-lt"/>
                <a:cs typeface="+mn-cs"/>
              </a:rPr>
              <a:t>Purpose:</a:t>
            </a:r>
            <a:r>
              <a:rPr lang="en-US" sz="2200" dirty="0">
                <a:latin typeface="+mn-lt"/>
                <a:cs typeface="+mn-cs"/>
              </a:rPr>
              <a:t> </a:t>
            </a:r>
            <a:r>
              <a:rPr lang="en-US" sz="2200" dirty="0" smtClean="0">
                <a:latin typeface="+mn-lt"/>
                <a:cs typeface="+mn-cs"/>
              </a:rPr>
              <a:t>To </a:t>
            </a:r>
            <a:r>
              <a:rPr lang="en-US" sz="2200" dirty="0">
                <a:latin typeface="+mn-lt"/>
                <a:cs typeface="+mn-cs"/>
              </a:rPr>
              <a:t>catalyze the impact that the CCSS can have on student achievement by building and applying a common vision of CCSS aligned, high quality instructional and assessment materials</a:t>
            </a:r>
          </a:p>
          <a:p>
            <a:pPr fontAlgn="auto">
              <a:spcBef>
                <a:spcPts val="1200"/>
              </a:spcBef>
              <a:spcAft>
                <a:spcPts val="0"/>
              </a:spcAft>
              <a:defRPr/>
            </a:pPr>
            <a:r>
              <a:rPr lang="en-US" sz="2200" i="1" dirty="0">
                <a:latin typeface="+mn-lt"/>
                <a:cs typeface="+mn-cs"/>
              </a:rPr>
              <a:t>What it is: </a:t>
            </a:r>
          </a:p>
          <a:p>
            <a:pPr marL="342900" indent="-342900" fontAlgn="auto">
              <a:spcBef>
                <a:spcPts val="1200"/>
              </a:spcBef>
              <a:spcAft>
                <a:spcPts val="0"/>
              </a:spcAft>
              <a:buFont typeface="Arial" panose="020B0604020202020204" pitchFamily="34" charset="0"/>
              <a:buChar char="•"/>
              <a:defRPr/>
            </a:pPr>
            <a:r>
              <a:rPr lang="en-US" sz="2200" dirty="0" smtClean="0">
                <a:latin typeface="+mn-lt"/>
                <a:cs typeface="+mn-cs"/>
              </a:rPr>
              <a:t>Evolved from </a:t>
            </a:r>
            <a:r>
              <a:rPr lang="en-US" sz="2200" i="1" dirty="0" smtClean="0">
                <a:latin typeface="+mn-lt"/>
                <a:cs typeface="+mn-cs"/>
              </a:rPr>
              <a:t>The Publisher’s Criteria</a:t>
            </a:r>
            <a:endParaRPr lang="en-US" sz="2200" i="1" dirty="0">
              <a:latin typeface="+mn-lt"/>
              <a:cs typeface="+mn-cs"/>
            </a:endParaRPr>
          </a:p>
          <a:p>
            <a:pPr marL="342900" indent="-342900" fontAlgn="auto">
              <a:spcBef>
                <a:spcPts val="600"/>
              </a:spcBef>
              <a:spcAft>
                <a:spcPts val="0"/>
              </a:spcAft>
              <a:buFont typeface="Arial" pitchFamily="34" charset="0"/>
              <a:buChar char="•"/>
              <a:defRPr/>
            </a:pPr>
            <a:r>
              <a:rPr lang="en-US" sz="2200" dirty="0">
                <a:latin typeface="+mn-lt"/>
                <a:cs typeface="+mn-cs"/>
              </a:rPr>
              <a:t>Collaboration between Achieve, CCSSO and Student Achievement Partners</a:t>
            </a:r>
          </a:p>
          <a:p>
            <a:pPr marL="342900" indent="-342900" fontAlgn="auto">
              <a:spcBef>
                <a:spcPts val="600"/>
              </a:spcBef>
              <a:spcAft>
                <a:spcPts val="0"/>
              </a:spcAft>
              <a:buFont typeface="Arial" pitchFamily="34" charset="0"/>
              <a:buChar char="•"/>
              <a:defRPr/>
            </a:pPr>
            <a:r>
              <a:rPr lang="en-US" sz="2200" dirty="0">
                <a:latin typeface="+mn-lt"/>
                <a:cs typeface="+mn-cs"/>
              </a:rPr>
              <a:t>A resource that brings together a set of interrelated, freely available tools for evaluating instructional and assessment materials for alignment to CCSS</a:t>
            </a:r>
          </a:p>
          <a:p>
            <a:pPr marL="342900" indent="-342900" fontAlgn="auto">
              <a:spcBef>
                <a:spcPts val="600"/>
              </a:spcBef>
              <a:spcAft>
                <a:spcPts val="0"/>
              </a:spcAft>
              <a:buFont typeface="Arial" pitchFamily="34" charset="0"/>
              <a:buChar char="•"/>
              <a:defRPr/>
            </a:pPr>
            <a:r>
              <a:rPr lang="en-US" sz="2200" dirty="0">
                <a:latin typeface="+mn-lt"/>
                <a:cs typeface="+mn-cs"/>
              </a:rPr>
              <a:t>Support for the evaluation  of comprehensive textbook or textbook series, units, lessons, grade or course-level assessments, item banks, and individual assessment items and can be applied to both print and digital materials</a:t>
            </a: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Moving toward the MCCR Standards</a:t>
            </a:r>
            <a:endParaRPr lang="en-US" dirty="0"/>
          </a:p>
        </p:txBody>
      </p:sp>
      <p:graphicFrame>
        <p:nvGraphicFramePr>
          <p:cNvPr id="4" name="Content Placeholder 3"/>
          <p:cNvGraphicFramePr>
            <a:graphicFrameLocks noGrp="1"/>
          </p:cNvGraphicFramePr>
          <p:nvPr>
            <p:ph idx="1"/>
          </p:nvPr>
        </p:nvGraphicFramePr>
        <p:xfrm>
          <a:off x="457200" y="1600200"/>
          <a:ext cx="8229600" cy="2705199"/>
        </p:xfrm>
        <a:graphic>
          <a:graphicData uri="http://schemas.openxmlformats.org/drawingml/2006/table">
            <a:tbl>
              <a:tblPr firstRow="1" bandRow="1">
                <a:tableStyleId>{5C22544A-7EE6-4342-B048-85BDC9FD1C3A}</a:tableStyleId>
              </a:tblPr>
              <a:tblGrid>
                <a:gridCol w="4114800"/>
                <a:gridCol w="4114800"/>
              </a:tblGrid>
              <a:tr h="218704">
                <a:tc>
                  <a:txBody>
                    <a:bodyPr/>
                    <a:lstStyle/>
                    <a:p>
                      <a:pPr algn="ctr"/>
                      <a:r>
                        <a:rPr lang="en-US" sz="2800" dirty="0" smtClean="0"/>
                        <a:t>Standards-aligned</a:t>
                      </a:r>
                      <a:endParaRPr lang="en-US" sz="2800" dirty="0"/>
                    </a:p>
                  </a:txBody>
                  <a:tcPr/>
                </a:tc>
                <a:tc>
                  <a:txBody>
                    <a:bodyPr/>
                    <a:lstStyle/>
                    <a:p>
                      <a:pPr algn="ctr"/>
                      <a:r>
                        <a:rPr lang="en-US" sz="2800" dirty="0" smtClean="0"/>
                        <a:t>Standards-based</a:t>
                      </a:r>
                      <a:endParaRPr lang="en-US" sz="2800" dirty="0"/>
                    </a:p>
                  </a:txBody>
                  <a:tcPr/>
                </a:tc>
              </a:tr>
              <a:tr h="2187039">
                <a:tc>
                  <a:txBody>
                    <a:bodyPr/>
                    <a:lstStyle/>
                    <a:p>
                      <a:pPr>
                        <a:buFont typeface="Arial" pitchFamily="34" charset="0"/>
                        <a:buNone/>
                      </a:pPr>
                      <a:endParaRPr lang="en-US" sz="2400" dirty="0" smtClean="0"/>
                    </a:p>
                    <a:p>
                      <a:pPr>
                        <a:buFont typeface="Arial" pitchFamily="34" charset="0"/>
                        <a:buNone/>
                      </a:pPr>
                      <a:r>
                        <a:rPr lang="en-US" sz="2400" dirty="0" smtClean="0"/>
                        <a:t>Ensuring that existing materials or learning experiences match MCCR standards</a:t>
                      </a:r>
                    </a:p>
                    <a:p>
                      <a:endParaRPr lang="en-US" dirty="0" smtClean="0"/>
                    </a:p>
                    <a:p>
                      <a:endParaRPr lang="en-US" dirty="0"/>
                    </a:p>
                  </a:txBody>
                  <a:tcPr/>
                </a:tc>
                <a:tc>
                  <a:txBody>
                    <a:bodyPr/>
                    <a:lstStyle/>
                    <a:p>
                      <a:pPr>
                        <a:buFont typeface="Arial" pitchFamily="34" charset="0"/>
                        <a:buNone/>
                      </a:pPr>
                      <a:endParaRPr lang="en-US" sz="2400" dirty="0" smtClean="0"/>
                    </a:p>
                    <a:p>
                      <a:pPr>
                        <a:buFont typeface="Arial" pitchFamily="34" charset="0"/>
                        <a:buNone/>
                      </a:pPr>
                      <a:r>
                        <a:rPr lang="en-US" sz="2400" dirty="0" smtClean="0"/>
                        <a:t>Beginning with the</a:t>
                      </a:r>
                      <a:r>
                        <a:rPr lang="en-US" sz="2400" baseline="0" dirty="0" smtClean="0"/>
                        <a:t> MCCR </a:t>
                      </a:r>
                      <a:r>
                        <a:rPr lang="en-US" sz="2400" dirty="0" smtClean="0"/>
                        <a:t>standards when designing new materials or learning experiences</a:t>
                      </a:r>
                      <a:endParaRPr lang="en-US" sz="2400" dirty="0"/>
                    </a:p>
                  </a:txBody>
                  <a:tcPr/>
                </a:tc>
              </a:tr>
            </a:tbl>
          </a:graphicData>
        </a:graphic>
      </p:graphicFrame>
    </p:spTree>
    <p:extLst>
      <p:ext uri="{BB962C8B-B14F-4D97-AF65-F5344CB8AC3E}">
        <p14:creationId xmlns:p14="http://schemas.microsoft.com/office/powerpoint/2010/main" val="14628843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tandards-Aligned vs. Standards-Based: Evaluating Alignment of Instructional &amp;#x0D;&amp;#x0A;and Assessment Materials &amp;quot;&quot;/&gt;&lt;property id=&quot;20307&quot; value=&quot;418&quot;/&gt;&lt;/object&gt;&lt;object type=&quot;3&quot; unique_id=&quot;10005&quot;&gt;&lt;property id=&quot;20148&quot; value=&quot;5&quot;/&gt;&lt;property id=&quot;20300&quot; value=&quot;Slide 2 - &amp;quot;Welcome and Introductions&amp;quot;&quot;/&gt;&lt;property id=&quot;20307&quot; value=&quot;376&quot;/&gt;&lt;/object&gt;&lt;object type=&quot;3&quot; unique_id=&quot;10006&quot;&gt;&lt;property id=&quot;20148&quot; value=&quot;5&quot;/&gt;&lt;property id=&quot;20300&quot; value=&quot;Slide 3 - &amp;quot;Session Objectives&amp;quot;&quot;/&gt;&lt;property id=&quot;20307&quot; value=&quot;409&quot;/&gt;&lt;/object&gt;&lt;object type=&quot;3&quot; unique_id=&quot;10007&quot;&gt;&lt;property id=&quot;20148&quot; value=&quot;5&quot;/&gt;&lt;property id=&quot;20300&quot; value=&quot;Slide 4 - &amp;quot;Session Learning Plan&amp;quot;&quot;/&gt;&lt;property id=&quot;20307&quot; value=&quot;389&quot;/&gt;&lt;/object&gt;&lt;object type=&quot;3&quot; unique_id=&quot;10008&quot;&gt;&lt;property id=&quot;20148&quot; value=&quot;5&quot;/&gt;&lt;property id=&quot;20300&quot; value=&quot;Slide 5 - &amp;quot;Building Background Knowledge &amp;quot;&quot;/&gt;&lt;property id=&quot;20307&quot; value=&quot;394&quot;/&gt;&lt;/object&gt;&lt;object type=&quot;3&quot; unique_id=&quot;10009&quot;&gt;&lt;property id=&quot;20148&quot; value=&quot;5&quot;/&gt;&lt;property id=&quot;20300&quot; value=&quot;Slide 6 - &amp;quot;Moving toward the MCCR Standards&amp;quot;&quot;/&gt;&lt;property id=&quot;20307&quot; value=&quot;390&quot;/&gt;&lt;/object&gt;&lt;object type=&quot;3&quot; unique_id=&quot;10010&quot;&gt;&lt;property id=&quot;20148&quot; value=&quot;5&quot;/&gt;&lt;property id=&quot;20300&quot; value=&quot;Slide 7&quot;/&gt;&lt;property id=&quot;20307&quot; value=&quot;382&quot;/&gt;&lt;/object&gt;&lt;object type=&quot;3&quot; unique_id=&quot;10011&quot;&gt;&lt;property id=&quot;20148&quot; value=&quot;5&quot;/&gt;&lt;property id=&quot;20300&quot; value=&quot;Slide 8 - &amp;quot;Suite of Tools to Evaluate Alignment&amp;quot;&quot;/&gt;&lt;property id=&quot;20307&quot; value=&quot;321&quot;/&gt;&lt;/object&gt;&lt;object type=&quot;3&quot; unique_id=&quot;10012&quot;&gt;&lt;property id=&quot;20148&quot; value=&quot;5&quot;/&gt;&lt;property id=&quot;20300&quot; value=&quot;Slide 9 - &amp;quot;Types of Tools in the Toolkit&amp;quot;&quot;/&gt;&lt;property id=&quot;20307&quot; value=&quot;378&quot;/&gt;&lt;/object&gt;&lt;object type=&quot;3&quot; unique_id=&quot;10013&quot;&gt;&lt;property id=&quot;20148&quot; value=&quot;5&quot;/&gt;&lt;property id=&quot;20300&quot; value=&quot;Slide 10 - &amp;quot;Evaluators  must be well versed in the Shifts&amp;quot;&quot;/&gt;&lt;property id=&quot;20307&quot; value=&quot;380&quot;/&gt;&lt;/object&gt;&lt;object type=&quot;3&quot; unique_id=&quot;10014&quot;&gt;&lt;property id=&quot;20148&quot; value=&quot;5&quot;/&gt;&lt;property id=&quot;20300&quot; value=&quot;Slide 11 - &amp;quot;Exploring the Toolkit: Toolkit Scavenger Hunt&amp;quot;&quot;/&gt;&lt;property id=&quot;20307&quot; value=&quot;416&quot;/&gt;&lt;/object&gt;&lt;object type=&quot;3&quot; unique_id=&quot;10015&quot;&gt;&lt;property id=&quot;20148&quot; value=&quot;5&quot;/&gt;&lt;property id=&quot;20300&quot; value=&quot;Slide 12 - &amp;quot;Exploring the Toolkit&amp;quot;&quot;/&gt;&lt;property id=&quot;20307&quot; value=&quot;417&quot;/&gt;&lt;/object&gt;&lt;object type=&quot;3&quot; unique_id=&quot;10016&quot;&gt;&lt;property id=&quot;20148&quot; value=&quot;5&quot;/&gt;&lt;property id=&quot;20300&quot; value=&quot;Slide 13 - &amp;quot;Exploring the Toolkit: Scavenger Hunt&amp;quot;&quot;/&gt;&lt;property id=&quot;20307&quot; value=&quot;411&quot;/&gt;&lt;/object&gt;&lt;object type=&quot;3&quot; unique_id=&quot;10017&quot;&gt;&lt;property id=&quot;20148&quot; value=&quot;5&quot;/&gt;&lt;property id=&quot;20300&quot; value=&quot;Slide 14 - &amp;quot;Exploring the Toolkit: Scavenger Hunt&amp;quot;&quot;/&gt;&lt;property id=&quot;20307&quot; value=&quot;412&quot;/&gt;&lt;/object&gt;&lt;object type=&quot;3&quot; unique_id=&quot;10018&quot;&gt;&lt;property id=&quot;20148&quot; value=&quot;5&quot;/&gt;&lt;property id=&quot;20300&quot; value=&quot;Slide 15 - &amp;quot;Intended Use of the Toolkit&amp;quot;&quot;/&gt;&lt;property id=&quot;20307&quot; value=&quot;413&quot;/&gt;&lt;/object&gt;&lt;object type=&quot;3&quot; unique_id=&quot;10019&quot;&gt;&lt;property id=&quot;20148&quot; value=&quot;5&quot;/&gt;&lt;property id=&quot;20300&quot; value=&quot;Slide 16 - &amp;quot;Overview: Evaluation Tools for Instructional and Assessment Materials&amp;quot;&quot;/&gt;&lt;property id=&quot;20307&quot; value=&quot;396&quot;/&gt;&lt;/object&gt;&lt;object type=&quot;3&quot; unique_id=&quot;10020&quot;&gt;&lt;property id=&quot;20148&quot; value=&quot;5&quot;/&gt;&lt;property id=&quot;20300&quot; value=&quot;Slide 17 - &amp;quot;CCSS Instructional Materials Evaluation Tool&amp;quot;&quot;/&gt;&lt;property id=&quot;20307&quot; value=&quot;325&quot;/&gt;&lt;/object&gt;&lt;object type=&quot;3&quot; unique_id=&quot;10021&quot;&gt;&lt;property id=&quot;20148&quot; value=&quot;5&quot;/&gt;&lt;property id=&quot;20300&quot; value=&quot;Slide 18 - &amp;quot;Mathematics&amp;quot;&quot;/&gt;&lt;property id=&quot;20307&quot; value=&quot;381&quot;/&gt;&lt;/object&gt;&lt;object type=&quot;3&quot; unique_id=&quot;10022&quot;&gt;&lt;property id=&quot;20148&quot; value=&quot;5&quot;/&gt;&lt;property id=&quot;20300&quot; value=&quot;Slide 19 - &amp;quot;Non-Negotiable 1: Focus on major work&amp;quot;&quot;/&gt;&lt;property id=&quot;20307&quot; value=&quot;397&quot;/&gt;&lt;/object&gt;&lt;object type=&quot;3&quot; unique_id=&quot;10023&quot;&gt;&lt;property id=&quot;20148&quot; value=&quot;5&quot;/&gt;&lt;property id=&quot;20300&quot; value=&quot;Slide 20 - &amp;quot;Non-Negotiable 2: Focus in K-8&amp;quot;&quot;/&gt;&lt;property id=&quot;20307&quot; value=&quot;398&quot;/&gt;&lt;/object&gt;&lt;object type=&quot;3&quot; unique_id=&quot;10024&quot;&gt;&lt;property id=&quot;20148&quot; value=&quot;5&quot;/&gt;&lt;property id=&quot;20300&quot; value=&quot;Slide 21 - &amp;quot;Non-Negotiable 3:  Rigor and Balance&amp;quot;&quot;/&gt;&lt;property id=&quot;20307&quot; value=&quot;399&quot;/&gt;&lt;/object&gt;&lt;object type=&quot;3&quot; unique_id=&quot;10025&quot;&gt;&lt;property id=&quot;20148&quot; value=&quot;5&quot;/&gt;&lt;property id=&quot;20300&quot; value=&quot;Slide 22 - &amp;quot;Conceptual Understanding&amp;quot;&quot;/&gt;&lt;property id=&quot;20307&quot; value=&quot;401&quot;/&gt;&lt;/object&gt;&lt;object type=&quot;3&quot; unique_id=&quot;10026&quot;&gt;&lt;property id=&quot;20148&quot; value=&quot;5&quot;/&gt;&lt;property id=&quot;20300&quot; value=&quot;Slide 23 - &amp;quot;Procedural Skill and Fluency&amp;quot;&quot;/&gt;&lt;property id=&quot;20307&quot; value=&quot;402&quot;/&gt;&lt;/object&gt;&lt;object type=&quot;3&quot; unique_id=&quot;10027&quot;&gt;&lt;property id=&quot;20148&quot; value=&quot;5&quot;/&gt;&lt;property id=&quot;20300&quot; value=&quot;Slide 24 - &amp;quot;Application&amp;quot;&quot;/&gt;&lt;property id=&quot;20307&quot; value=&quot;403&quot;/&gt;&lt;/object&gt;&lt;object type=&quot;3&quot; unique_id=&quot;10028&quot;&gt;&lt;property id=&quot;20148&quot; value=&quot;5&quot;/&gt;&lt;property id=&quot;20300&quot; value=&quot;Slide 25 - &amp;quot;Non-Negotiable 4: Practice-Content Connections&amp;quot;&quot;/&gt;&lt;property id=&quot;20307&quot; value=&quot;400&quot;/&gt;&lt;/object&gt;&lt;object type=&quot;3&quot; unique_id=&quot;10029&quot;&gt;&lt;property id=&quot;20148&quot; value=&quot;5&quot;/&gt;&lt;property id=&quot;20300&quot; value=&quot;Slide 26 - &amp;quot;Mathematics – Additional Alignment Criteria and Indicators of Quality&amp;quot;&quot;/&gt;&lt;property id=&quot;20307&quot; value=&quot;383&quot;/&gt;&lt;/object&gt;&lt;object type=&quot;3&quot; unique_id=&quot;10030&quot;&gt;&lt;property id=&quot;20148&quot; value=&quot;5&quot;/&gt;&lt;property id=&quot;20300&quot; value=&quot;Slide 27 - &amp;quot;ELA/Literacy – Non Negotiable Criteria&amp;quot;&quot;/&gt;&lt;property id=&quot;20307&quot; value=&quot;384&quot;/&gt;&lt;/object&gt;&lt;object type=&quot;3&quot; unique_id=&quot;10031&quot;&gt;&lt;property id=&quot;20148&quot; value=&quot;5&quot;/&gt;&lt;property id=&quot;20300&quot; value=&quot;Slide 28 - &amp;quot;ELA/Literacy – Non-Negotiables&amp;quot;&quot;/&gt;&lt;property id=&quot;20307&quot; value=&quot;404&quot;/&gt;&lt;/object&gt;&lt;object type=&quot;3&quot; unique_id=&quot;10032&quot;&gt;&lt;property id=&quot;20148&quot; value=&quot;5&quot;/&gt;&lt;property id=&quot;20300&quot; value=&quot;Slide 29 - &amp;quot;ELA/Literacy – Non-Negotiables&amp;quot;&quot;/&gt;&lt;property id=&quot;20307&quot; value=&quot;405&quot;/&gt;&lt;/object&gt;&lt;object type=&quot;3&quot; unique_id=&quot;10033&quot;&gt;&lt;property id=&quot;20148&quot; value=&quot;5&quot;/&gt;&lt;property id=&quot;20300&quot; value=&quot;Slide 30 - &amp;quot;ELA/Literacy – Non-Negotiables&amp;quot;&quot;/&gt;&lt;property id=&quot;20307&quot; value=&quot;406&quot;/&gt;&lt;/object&gt;&lt;object type=&quot;3&quot; unique_id=&quot;10034&quot;&gt;&lt;property id=&quot;20148&quot; value=&quot;5&quot;/&gt;&lt;property id=&quot;20300&quot; value=&quot;Slide 31 - &amp;quot;ELA/Literacy – Non-Negotiables&amp;quot;&quot;/&gt;&lt;property id=&quot;20307&quot; value=&quot;407&quot;/&gt;&lt;/object&gt;&lt;object type=&quot;3&quot; unique_id=&quot;10035&quot;&gt;&lt;property id=&quot;20148&quot; value=&quot;5&quot;/&gt;&lt;property id=&quot;20300&quot; value=&quot;Slide 32 - &amp;quot;ELA/Literacy&amp;quot;&quot;/&gt;&lt;property id=&quot;20307&quot; value=&quot;385&quot;/&gt;&lt;/object&gt;&lt;object type=&quot;3&quot; unique_id=&quot;10036&quot;&gt;&lt;property id=&quot;20148&quot; value=&quot;5&quot;/&gt;&lt;property id=&quot;20300&quot; value=&quot;Slide 33 - &amp;quot;Putting the Toolkit into Practice&amp;quot;&quot;/&gt;&lt;property id=&quot;20307&quot; value=&quot;408&quot;/&gt;&lt;/object&gt;&lt;object type=&quot;3&quot; unique_id=&quot;10037&quot;&gt;&lt;property id=&quot;20148&quot; value=&quot;5&quot;/&gt;&lt;property id=&quot;20300&quot; value=&quot;Slide 34&quot;/&gt;&lt;property id=&quot;20307&quot; value=&quot;414&quot;/&gt;&lt;/object&gt;&lt;object type=&quot;3&quot; unique_id=&quot;10038&quot;&gt;&lt;property id=&quot;20148&quot; value=&quot;5&quot;/&gt;&lt;property id=&quot;20300&quot; value=&quot;Slide 35 - &amp;quot;Self-Evaluation&amp;quot;&quot;/&gt;&lt;property id=&quot;20307&quot; value=&quot;410&quot;/&gt;&lt;/object&gt;&lt;object type=&quot;3&quot; unique_id=&quot;10039&quot;&gt;&lt;property id=&quot;20148&quot; value=&quot;5&quot;/&gt;&lt;property id=&quot;20300&quot; value=&quot;Slide 36 - &amp;quot;&amp;#x0D;&amp;#x0A;Presenter Contact Info&amp;#x0D;&amp;#x0A;&amp;#x0D;&amp;#x0A;achievethecore.org    &amp;#x0D;&amp;#x0A;&amp;#x0D;&amp;#x0A;msde.blackboard.com &amp;#x0D;&amp;#x0A;&amp;#x0D;&amp;#x0A;Twitter:  @MDFormative &amp;#x0D;&amp;#x0A;&amp;quot;&quot;/&gt;&lt;property id=&quot;20307&quot; value=&quot;388&quot;/&gt;&lt;/object&gt;&lt;/object&gt;&lt;/object&gt;&lt;/database&gt;"/>
  <p:tag name="SECTOMILLISECCONVERTED" val="1"/>
</p:tagLst>
</file>

<file path=ppt/theme/theme1.xml><?xml version="1.0" encoding="utf-8"?>
<a:theme xmlns:a="http://schemas.openxmlformats.org/drawingml/2006/main" name="SAP ATC template 150">
  <a:themeElements>
    <a:clrScheme name="SAP Color Palette">
      <a:dk1>
        <a:srgbClr val="000000"/>
      </a:dk1>
      <a:lt1>
        <a:srgbClr val="FFFFFF"/>
      </a:lt1>
      <a:dk2>
        <a:srgbClr val="454645"/>
      </a:dk2>
      <a:lt2>
        <a:srgbClr val="A6B1AC"/>
      </a:lt2>
      <a:accent1>
        <a:srgbClr val="0E6641"/>
      </a:accent1>
      <a:accent2>
        <a:srgbClr val="15A059"/>
      </a:accent2>
      <a:accent3>
        <a:srgbClr val="E29A08"/>
      </a:accent3>
      <a:accent4>
        <a:srgbClr val="16B1C5"/>
      </a:accent4>
      <a:accent5>
        <a:srgbClr val="396694"/>
      </a:accent5>
      <a:accent6>
        <a:srgbClr val="FB6420"/>
      </a:accent6>
      <a:hlink>
        <a:srgbClr val="396694"/>
      </a:hlink>
      <a:folHlink>
        <a:srgbClr val="16B1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sz="1200" dirty="0" smtClean="0">
            <a:latin typeface="Lucida Sans"/>
            <a:cs typeface="Lucida Sans"/>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7508</TotalTime>
  <Words>3926</Words>
  <Application>Microsoft Office PowerPoint</Application>
  <PresentationFormat>On-screen Show (4:3)</PresentationFormat>
  <Paragraphs>498</Paragraphs>
  <Slides>39</Slides>
  <Notes>38</Notes>
  <HiddenSlides>17</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ＭＳ Ｐゴシック</vt:lpstr>
      <vt:lpstr>Arial</vt:lpstr>
      <vt:lpstr>Calibri</vt:lpstr>
      <vt:lpstr>Lucida Sans</vt:lpstr>
      <vt:lpstr>Tw Cen MT</vt:lpstr>
      <vt:lpstr>Wingdings</vt:lpstr>
      <vt:lpstr>SAP ATC template 150</vt:lpstr>
      <vt:lpstr>Standards-Aligned vs. Standards-Based: Evaluating Alignment of Instructional  and Assessment Materials </vt:lpstr>
      <vt:lpstr>Welcome and Introductions</vt:lpstr>
      <vt:lpstr>Norms &amp; Logistics </vt:lpstr>
      <vt:lpstr>Session Objectives</vt:lpstr>
      <vt:lpstr>Suite of Tools to Evaluate Alignment</vt:lpstr>
      <vt:lpstr>Session Learning Plan</vt:lpstr>
      <vt:lpstr>Building Background Knowledge </vt:lpstr>
      <vt:lpstr>PowerPoint Presentation</vt:lpstr>
      <vt:lpstr>Moving toward the MCCR Standards</vt:lpstr>
      <vt:lpstr>Evaluators  must be well versed in the Shifts</vt:lpstr>
      <vt:lpstr>Types of Tools in the Toolkit</vt:lpstr>
      <vt:lpstr>Exploring the Toolkit: Toolkit Scavenger Hunt</vt:lpstr>
      <vt:lpstr>Exploring the Toolkit</vt:lpstr>
      <vt:lpstr>Exploring the Toolkit: Scavenger Hunt</vt:lpstr>
      <vt:lpstr>Exploring the Toolkit: Scavenger Hunt</vt:lpstr>
      <vt:lpstr>Overview: Evaluation Tools for Instructional and Assessment Materials</vt:lpstr>
      <vt:lpstr>CCSS Instructional Materials Evaluation Tool</vt:lpstr>
      <vt:lpstr>Mathematics</vt:lpstr>
      <vt:lpstr>Non-Negotiable 1: Focus on major work</vt:lpstr>
      <vt:lpstr>Non-Negotiable 2: Focus in K-8</vt:lpstr>
      <vt:lpstr>Non-Negotiable 3:  Rigor and Balance</vt:lpstr>
      <vt:lpstr>Conceptual Understanding</vt:lpstr>
      <vt:lpstr>Procedural Skill and Fluency</vt:lpstr>
      <vt:lpstr>Application</vt:lpstr>
      <vt:lpstr>Non-Negotiable 4: Practice-Content Connections</vt:lpstr>
      <vt:lpstr>Mathematics – Additional Alignment Criteria and Indicators of Quality</vt:lpstr>
      <vt:lpstr>ELA/Literacy – Non Negotiable Criteria</vt:lpstr>
      <vt:lpstr>ELA/Literacy – Non-Negotiables</vt:lpstr>
      <vt:lpstr>ELA/Literacy – Non-Negotiables</vt:lpstr>
      <vt:lpstr>ELA/Literacy – Non-Negotiables</vt:lpstr>
      <vt:lpstr>ELA/Literacy – Non-Negotiables</vt:lpstr>
      <vt:lpstr>ELA/Literacy</vt:lpstr>
      <vt:lpstr>Intended Use of the Toolkit</vt:lpstr>
      <vt:lpstr>Putting the Toolkit into Practice</vt:lpstr>
      <vt:lpstr>Putting the Toolkit into Practice</vt:lpstr>
      <vt:lpstr>Putting the Toolkit into Practice</vt:lpstr>
      <vt:lpstr>PowerPoint Presentation</vt:lpstr>
      <vt:lpstr>Self-Evaluation</vt:lpstr>
      <vt:lpstr>  dbarnett@ccboe.com amy.burgess@garrettcountyschools.org  achievethecore.org      msde.blackboard.com   Twitter:  @MDFormative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Ingram</dc:creator>
  <cp:lastModifiedBy>Pfoertsch, Ingrid E.</cp:lastModifiedBy>
  <cp:revision>269</cp:revision>
  <cp:lastPrinted>2014-06-24T13:03:36Z</cp:lastPrinted>
  <dcterms:created xsi:type="dcterms:W3CDTF">2013-11-26T16:30:45Z</dcterms:created>
  <dcterms:modified xsi:type="dcterms:W3CDTF">2014-07-14T18:20:40Z</dcterms:modified>
</cp:coreProperties>
</file>