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328" r:id="rId4"/>
    <p:sldId id="322" r:id="rId5"/>
    <p:sldId id="259" r:id="rId6"/>
    <p:sldId id="260" r:id="rId7"/>
    <p:sldId id="261" r:id="rId8"/>
    <p:sldId id="262" r:id="rId9"/>
    <p:sldId id="263" r:id="rId10"/>
    <p:sldId id="264" r:id="rId11"/>
    <p:sldId id="258" r:id="rId12"/>
    <p:sldId id="265" r:id="rId13"/>
    <p:sldId id="318" r:id="rId14"/>
    <p:sldId id="266" r:id="rId15"/>
    <p:sldId id="312" r:id="rId16"/>
    <p:sldId id="267" r:id="rId17"/>
    <p:sldId id="268" r:id="rId18"/>
    <p:sldId id="323" r:id="rId19"/>
    <p:sldId id="311" r:id="rId20"/>
    <p:sldId id="325" r:id="rId21"/>
    <p:sldId id="329" r:id="rId22"/>
    <p:sldId id="330" r:id="rId23"/>
    <p:sldId id="269" r:id="rId24"/>
    <p:sldId id="270" r:id="rId25"/>
    <p:sldId id="313" r:id="rId26"/>
    <p:sldId id="271" r:id="rId27"/>
    <p:sldId id="314" r:id="rId28"/>
    <p:sldId id="272" r:id="rId29"/>
    <p:sldId id="315" r:id="rId30"/>
    <p:sldId id="273" r:id="rId31"/>
    <p:sldId id="274" r:id="rId32"/>
    <p:sldId id="276" r:id="rId33"/>
    <p:sldId id="316" r:id="rId34"/>
    <p:sldId id="301" r:id="rId35"/>
    <p:sldId id="299" r:id="rId36"/>
    <p:sldId id="302" r:id="rId37"/>
    <p:sldId id="297" r:id="rId38"/>
    <p:sldId id="309" r:id="rId39"/>
    <p:sldId id="321" r:id="rId40"/>
    <p:sldId id="327" r:id="rId41"/>
    <p:sldId id="296" r:id="rId42"/>
    <p:sldId id="310" r:id="rId43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C7A1E3"/>
    <a:srgbClr val="014B13"/>
    <a:srgbClr val="83569C"/>
    <a:srgbClr val="E37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25"/>
          <c:dPt>
            <c:idx val="0"/>
            <c:bubble3D val="0"/>
            <c:explosion val="52"/>
          </c:dPt>
          <c:dPt>
            <c:idx val="1"/>
            <c:bubble3D val="0"/>
            <c:explosion val="7"/>
          </c:dPt>
          <c:dPt>
            <c:idx val="2"/>
            <c:bubble3D val="0"/>
            <c:explosion val="1"/>
          </c:dPt>
          <c:cat>
            <c:strRef>
              <c:f>Sheet1!$A$2:$A$4</c:f>
              <c:strCache>
                <c:ptCount val="3"/>
                <c:pt idx="0">
                  <c:v>Arts Education</c:v>
                </c:pt>
                <c:pt idx="1">
                  <c:v>Arts Integration</c:v>
                </c:pt>
                <c:pt idx="2">
                  <c:v>Arts Exposure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0.33300000000000002</c:v>
                </c:pt>
                <c:pt idx="1">
                  <c:v>0.33300000000000002</c:v>
                </c:pt>
                <c:pt idx="2">
                  <c:v>0.33300000000000002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8533143883330374"/>
          <c:y val="0.17530407715639382"/>
          <c:w val="0.39963096718173391"/>
          <c:h val="0.64939148558755122"/>
        </c:manualLayout>
      </c:layout>
      <c:overlay val="0"/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0.43609</cdr:x>
      <cdr:y>0.26387</cdr:y>
    </cdr:from>
    <cdr:to>
      <cdr:x>0.53366</cdr:x>
      <cdr:y>0.44327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09800" y="904808"/>
          <a:ext cx="494417" cy="6151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3600" b="1" dirty="0" smtClean="0">
              <a:solidFill>
                <a:srgbClr val="FF0000"/>
              </a:solidFill>
            </a:rPr>
            <a:t>X</a:t>
          </a:r>
          <a:endParaRPr lang="en-US" sz="3600" b="1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A4465-A13C-4CFF-AA07-2F3E3D92806B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DD0AA-5D1B-422C-B159-A5512C8D1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9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53449-77BF-1D46-9781-C4ABE2B9A870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188"/>
            <a:ext cx="5619750" cy="4189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C6DCB-4F0D-F54A-A9EF-04C10017A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41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23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85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090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637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14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75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781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668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67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r>
              <a:rPr lang="en-US" baseline="0" dirty="0" smtClean="0"/>
              <a:t> – Put a star next to one or two “text” in each category that you could incorporate in your instruction.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139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 –</a:t>
            </a:r>
          </a:p>
          <a:p>
            <a:r>
              <a:rPr lang="en-US" u="sng" dirty="0" smtClean="0"/>
              <a:t>I see </a:t>
            </a:r>
            <a:r>
              <a:rPr lang="en-US" dirty="0" smtClean="0"/>
              <a:t>– very specific, face-value</a:t>
            </a:r>
            <a:r>
              <a:rPr lang="en-US" baseline="0" dirty="0" smtClean="0"/>
              <a:t> characteristics.  (i.e. warm colors, curvy shapes, people, 3 men, 1 woman, lights, foreign words, trees, leaves, etc.)</a:t>
            </a:r>
          </a:p>
          <a:p>
            <a:r>
              <a:rPr lang="en-US" u="sng" baseline="0" dirty="0" smtClean="0"/>
              <a:t>I think </a:t>
            </a:r>
            <a:r>
              <a:rPr lang="en-US" baseline="0" dirty="0" smtClean="0"/>
              <a:t>– connect what they see to what they think.  Their “I </a:t>
            </a:r>
            <a:r>
              <a:rPr lang="en-US" baseline="0" dirty="0" err="1" smtClean="0"/>
              <a:t>think”s</a:t>
            </a:r>
            <a:r>
              <a:rPr lang="en-US" baseline="0" dirty="0" smtClean="0"/>
              <a:t> may not always be right but they should have a justification.  If they don’t justify why they say it, ask them “Why do you think that?”  (i.e. because I see brown leaves, I think it must be fall or winter.  Because I see foreign words, I think it takes place in another country.  Because I see the people look at each other, I think they may know each other.)</a:t>
            </a:r>
          </a:p>
          <a:p>
            <a:r>
              <a:rPr lang="en-US" u="sng" baseline="0" dirty="0" smtClean="0"/>
              <a:t>I wonder </a:t>
            </a:r>
            <a:r>
              <a:rPr lang="en-US" baseline="0" dirty="0" smtClean="0"/>
              <a:t>– questions that the students have about the piece.  (i.e. I wonder if the artwork is sending a message, I wonder what country it takes place in, I wonder what her expression means,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96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 – Elbow</a:t>
            </a:r>
            <a:r>
              <a:rPr lang="en-US" baseline="0" dirty="0" smtClean="0"/>
              <a:t> Partners: What is the difference between arts integration, arts exposure and arts education?</a:t>
            </a:r>
          </a:p>
          <a:p>
            <a:r>
              <a:rPr lang="en-US" baseline="0" dirty="0" smtClean="0"/>
              <a:t>Mention…maintaining integrity of the arts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2760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961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 –</a:t>
            </a:r>
            <a:r>
              <a:rPr lang="en-US" baseline="0" dirty="0" smtClean="0"/>
              <a:t>Discuss close reading.  What is a close read?  How was what we just did a close read?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29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 – Make connections between I See, I Think,</a:t>
            </a:r>
            <a:r>
              <a:rPr lang="en-US" baseline="0" dirty="0" smtClean="0"/>
              <a:t> I Wonder and this chart. How was what we just did a close read?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29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3925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765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060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533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0941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957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683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r>
              <a:rPr lang="en-US" baseline="0" dirty="0" smtClean="0"/>
              <a:t> – Teaching students the elements of the arts will help with maintaining the integrity of the arts.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37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58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729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664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2261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5813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 – Again, discuss the idea of maintain the integrity</a:t>
            </a:r>
            <a:r>
              <a:rPr lang="en-US" baseline="0" dirty="0" smtClean="0"/>
              <a:t> of the arts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4839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307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642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 &amp; 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24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r>
              <a:rPr lang="en-US" baseline="0" dirty="0" smtClean="0"/>
              <a:t> &amp; 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3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43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988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770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878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Angie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8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73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003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Tamara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C6DCB-4F0D-F54A-A9EF-04C10017A53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4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ACB2E8F-1718-425B-B71F-32FD46155199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277F0F9-F548-4454-ADA3-E42AD4EEC12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qCDSPe2-uc&amp;feature=youtu.be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tjmills@mail.worcester.k12.md.us" TargetMode="External"/><Relationship Id="rId7" Type="http://schemas.openxmlformats.org/officeDocument/2006/relationships/hyperlink" Target="http://artsedge.kennedy-center.org/educators.aspx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edutopia.org/stw-arts-integration-resources-lesson-plans" TargetMode="External"/><Relationship Id="rId5" Type="http://schemas.openxmlformats.org/officeDocument/2006/relationships/hyperlink" Target="http://educationcloset.com/arts-integration-lesson-plans/" TargetMode="External"/><Relationship Id="rId4" Type="http://schemas.openxmlformats.org/officeDocument/2006/relationships/hyperlink" Target="mailto:admccracken@mail.worcester.k12.md.us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Arts Integration </a:t>
            </a:r>
            <a:r>
              <a:rPr lang="en-US" sz="2200" dirty="0" smtClean="0"/>
              <a:t>and the  </a:t>
            </a:r>
            <a:r>
              <a:rPr lang="en-US" dirty="0" smtClean="0"/>
              <a:t>MCCRS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581400"/>
            <a:ext cx="3886200" cy="1676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How the Arts are </a:t>
            </a:r>
            <a:r>
              <a:rPr lang="en-US" b="1" dirty="0" smtClean="0"/>
              <a:t>important and aligned with the MCCRS, </a:t>
            </a:r>
            <a:r>
              <a:rPr lang="en-US" dirty="0" smtClean="0"/>
              <a:t> </a:t>
            </a:r>
            <a:r>
              <a:rPr lang="en-US" b="1" dirty="0" smtClean="0"/>
              <a:t>regarding </a:t>
            </a:r>
            <a:r>
              <a:rPr lang="en-US" b="1" dirty="0"/>
              <a:t>student achievement.</a:t>
            </a:r>
            <a:endParaRPr lang="en-US" dirty="0"/>
          </a:p>
          <a:p>
            <a:endParaRPr lang="en-US" dirty="0"/>
          </a:p>
          <a:p>
            <a:pPr algn="r"/>
            <a:r>
              <a:rPr lang="en-US" sz="1200" dirty="0" smtClean="0"/>
              <a:t>Tamara Mills, Worcester County Public Schools</a:t>
            </a:r>
          </a:p>
          <a:p>
            <a:pPr algn="r"/>
            <a:r>
              <a:rPr lang="en-US" sz="1200" dirty="0" smtClean="0"/>
              <a:t>Angie McCracken, Worcester County Public Schools</a:t>
            </a:r>
          </a:p>
          <a:p>
            <a:pPr algn="r"/>
            <a:r>
              <a:rPr lang="en-US" sz="1200" dirty="0" smtClean="0"/>
              <a:t> Summer 2014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8525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 dirty="0" smtClean="0"/>
              <a:t>Soon, this  Will look like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4267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FF66"/>
                </a:solidFill>
              </a:rPr>
              <a:t>Artistic Process 1- Creating</a:t>
            </a:r>
          </a:p>
          <a:p>
            <a:pPr lvl="1"/>
            <a:r>
              <a:rPr lang="en-US" dirty="0" smtClean="0"/>
              <a:t>Generate and conceptualize artistic ideas, Organize and develop artistic ideas, Refine and complete artistic ideas and work. </a:t>
            </a:r>
          </a:p>
          <a:p>
            <a:r>
              <a:rPr lang="en-US" b="1" dirty="0" smtClean="0">
                <a:solidFill>
                  <a:srgbClr val="99FF66"/>
                </a:solidFill>
              </a:rPr>
              <a:t>Artistic Process 2 - Presenting</a:t>
            </a:r>
          </a:p>
          <a:p>
            <a:pPr lvl="1"/>
            <a:r>
              <a:rPr lang="en-US" dirty="0" smtClean="0"/>
              <a:t>Analyze, interpret and select artistic work for presentation, Develop and refine artistic techniques and work for presentation,  Convey meaning through the presentation of artistic work</a:t>
            </a:r>
          </a:p>
          <a:p>
            <a:r>
              <a:rPr lang="en-US" b="1" dirty="0" smtClean="0">
                <a:solidFill>
                  <a:srgbClr val="99FF66"/>
                </a:solidFill>
              </a:rPr>
              <a:t>Artistic Process 3 - Responding</a:t>
            </a:r>
          </a:p>
          <a:p>
            <a:pPr lvl="1"/>
            <a:r>
              <a:rPr lang="en-US" dirty="0" smtClean="0"/>
              <a:t>Perceive and analyze artistic work, Interpret intent and meaning in an artistic work, Apply criteria to evaluate artistic work</a:t>
            </a:r>
          </a:p>
          <a:p>
            <a:r>
              <a:rPr lang="en-US" b="1" dirty="0" smtClean="0">
                <a:solidFill>
                  <a:srgbClr val="99FF66"/>
                </a:solidFill>
              </a:rPr>
              <a:t>Artistic Process 4 - Connecting</a:t>
            </a:r>
          </a:p>
          <a:p>
            <a:pPr lvl="1"/>
            <a:r>
              <a:rPr lang="en-US" dirty="0" smtClean="0"/>
              <a:t>Synthesize and relate knowledge and personal experiences to make art, Relate artistic ideas and works with societal, cultural, and historical context to deepen understanding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715000" y="5779804"/>
            <a:ext cx="3291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(</a:t>
            </a:r>
            <a:r>
              <a:rPr lang="en-US" sz="800" dirty="0" smtClean="0"/>
              <a:t>National Coalition for Core Arts Standards, DRAFT, February 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6696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78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The common Core Shifts summed up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686800" cy="4495799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sz="2800" dirty="0" smtClean="0"/>
              <a:t>ELA has</a:t>
            </a:r>
            <a:r>
              <a:rPr lang="en-US" sz="2800" dirty="0"/>
              <a:t> </a:t>
            </a:r>
            <a:r>
              <a:rPr lang="en-US" sz="2800" dirty="0" smtClean="0"/>
              <a:t>Anchor Standards </a:t>
            </a:r>
            <a:r>
              <a:rPr lang="en-US" sz="2800" dirty="0"/>
              <a:t>that need to be </a:t>
            </a:r>
            <a:r>
              <a:rPr lang="en-US" sz="2800" dirty="0" smtClean="0"/>
              <a:t>mastered by the time students graduate high school in order to be ready for college and career.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 smtClean="0"/>
              <a:t>Anchor Standards progress at each grade level.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The </a:t>
            </a:r>
            <a:r>
              <a:rPr lang="en-US" sz="2800" dirty="0" smtClean="0"/>
              <a:t>Common Core State Standards emphasize </a:t>
            </a:r>
            <a:r>
              <a:rPr lang="en-US" sz="2800" dirty="0"/>
              <a:t>making connections across grade levels and </a:t>
            </a:r>
            <a:r>
              <a:rPr lang="en-US" sz="2800" dirty="0" smtClean="0"/>
              <a:t>disciplines.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The </a:t>
            </a:r>
            <a:r>
              <a:rPr lang="en-US" sz="2800" dirty="0" smtClean="0"/>
              <a:t>CCSS </a:t>
            </a:r>
            <a:r>
              <a:rPr lang="en-US" sz="2800" dirty="0"/>
              <a:t>emphasize processes, rather than product.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99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534" y="22789"/>
            <a:ext cx="7772400" cy="1143000"/>
          </a:xfrm>
        </p:spPr>
        <p:txBody>
          <a:bodyPr/>
          <a:lstStyle/>
          <a:p>
            <a:pPr algn="ctr"/>
            <a:r>
              <a:rPr lang="en-US" u="sng" dirty="0" smtClean="0"/>
              <a:t>How the CCSS are organized</a:t>
            </a:r>
            <a:endParaRPr lang="en-US" u="sng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18401" r="6562" b="10714"/>
          <a:stretch/>
        </p:blipFill>
        <p:spPr bwMode="auto">
          <a:xfrm>
            <a:off x="1379434" y="1219200"/>
            <a:ext cx="6324600" cy="4196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6629400" y="5867400"/>
            <a:ext cx="2438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(Common Core State Standards Initiative, 2012</a:t>
            </a:r>
            <a:r>
              <a:rPr lang="en-US" sz="900" dirty="0" smtClean="0"/>
              <a:t>)</a:t>
            </a:r>
            <a:endParaRPr lang="en-US" dirty="0"/>
          </a:p>
        </p:txBody>
      </p:sp>
      <p:sp>
        <p:nvSpPr>
          <p:cNvPr id="3" name="Donut 2"/>
          <p:cNvSpPr/>
          <p:nvPr/>
        </p:nvSpPr>
        <p:spPr>
          <a:xfrm>
            <a:off x="1219200" y="2133600"/>
            <a:ext cx="4038600" cy="3429000"/>
          </a:xfrm>
          <a:prstGeom prst="donut">
            <a:avLst>
              <a:gd name="adj" fmla="val 25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654" y="266700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MCCRS Reading and the Arts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817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29400" y="5867400"/>
            <a:ext cx="2438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(Common Core State Standards Initiative, 2012</a:t>
            </a:r>
            <a:r>
              <a:rPr lang="en-US" sz="900" dirty="0" smtClean="0"/>
              <a:t>)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18401" r="6562" b="10714"/>
          <a:stretch/>
        </p:blipFill>
        <p:spPr bwMode="auto">
          <a:xfrm>
            <a:off x="1752600" y="1676400"/>
            <a:ext cx="5745622" cy="3822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Oval 1"/>
          <p:cNvSpPr/>
          <p:nvPr/>
        </p:nvSpPr>
        <p:spPr>
          <a:xfrm>
            <a:off x="1663581" y="3657600"/>
            <a:ext cx="1066800" cy="194568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447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Let’s take a look at how the arts can be integrated into the Reading 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73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4" t="19004" r="7465" b="59979"/>
          <a:stretch/>
        </p:blipFill>
        <p:spPr bwMode="auto">
          <a:xfrm>
            <a:off x="457200" y="326876"/>
            <a:ext cx="8310245" cy="1784647"/>
          </a:xfrm>
          <a:prstGeom prst="rect">
            <a:avLst/>
          </a:prstGeom>
          <a:ln w="75565">
            <a:solidFill>
              <a:srgbClr val="99FF66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4" t="55106" r="7465" b="32538"/>
          <a:stretch/>
        </p:blipFill>
        <p:spPr bwMode="auto">
          <a:xfrm>
            <a:off x="459336" y="2286000"/>
            <a:ext cx="8310245" cy="1049215"/>
          </a:xfrm>
          <a:prstGeom prst="rect">
            <a:avLst/>
          </a:prstGeom>
          <a:ln w="75565">
            <a:solidFill>
              <a:srgbClr val="99FF66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07" y="358140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 is this possible?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058" y="4343400"/>
            <a:ext cx="8686800" cy="461665"/>
          </a:xfrm>
          <a:prstGeom prst="rect">
            <a:avLst/>
          </a:prstGeom>
          <a:solidFill>
            <a:schemeClr val="tx1"/>
          </a:solidFill>
          <a:ln w="47625">
            <a:solidFill>
              <a:srgbClr val="99FF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Everything taught in the READING standards involves TEXT!</a:t>
            </a:r>
            <a:r>
              <a:rPr lang="en-US" sz="2400" dirty="0" smtClean="0">
                <a:latin typeface="Berlin Sans FB" panose="020E0602020502020306" pitchFamily="34" charset="0"/>
              </a:rPr>
              <a:t>!</a:t>
            </a:r>
            <a:endParaRPr lang="en-US" sz="24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are these texts?</a:t>
            </a:r>
            <a:endParaRPr lang="en-US" dirty="0"/>
          </a:p>
        </p:txBody>
      </p:sp>
      <p:pic>
        <p:nvPicPr>
          <p:cNvPr id="1026" name="Picture 2" descr="C:\Users\TJMills\AppData\Local\Microsoft\Windows\Temporary Internet Files\Content.IE5\PCT2CQY0\MC900441734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ost Famous Paintings: Girl With A Pearl Earring, by Johannes Verme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39203"/>
            <a:ext cx="2230182" cy="3190875"/>
          </a:xfrm>
          <a:prstGeom prst="rect">
            <a:avLst/>
          </a:prstGeom>
          <a:noFill/>
          <a:ln w="38100">
            <a:solidFill>
              <a:srgbClr val="99FF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04800" y="6347615"/>
            <a:ext cx="2438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(Vermeer, 1665, Hague, Netherlands)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MS90038824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5091" y="1905000"/>
            <a:ext cx="609600" cy="609600"/>
          </a:xfrm>
          <a:prstGeom prst="rect">
            <a:avLst/>
          </a:prstGeom>
        </p:spPr>
      </p:pic>
      <p:pic>
        <p:nvPicPr>
          <p:cNvPr id="1032" name="Picture 8" descr="http://24.media.tumblr.com/tumblr_m26vmnoGOr1r7t78jo1_128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81" b="3433"/>
          <a:stretch/>
        </p:blipFill>
        <p:spPr bwMode="auto">
          <a:xfrm>
            <a:off x="2913256" y="4415076"/>
            <a:ext cx="3742592" cy="1932539"/>
          </a:xfrm>
          <a:prstGeom prst="rect">
            <a:avLst/>
          </a:prstGeom>
          <a:noFill/>
          <a:ln w="38100">
            <a:solidFill>
              <a:srgbClr val="99FF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.poweredtemplates.com/i/br/03/537/brochure_template_b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6640" r="3360" b="11957"/>
          <a:stretch/>
        </p:blipFill>
        <p:spPr bwMode="auto">
          <a:xfrm>
            <a:off x="6172200" y="2597921"/>
            <a:ext cx="2238271" cy="1639368"/>
          </a:xfrm>
          <a:prstGeom prst="rect">
            <a:avLst/>
          </a:prstGeom>
          <a:noFill/>
          <a:ln w="38100">
            <a:solidFill>
              <a:srgbClr val="99FF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wengercorp.com/img/Theatre-Rehearsal-Furniture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t="11028" r="1988" b="24860"/>
          <a:stretch/>
        </p:blipFill>
        <p:spPr bwMode="auto">
          <a:xfrm>
            <a:off x="2726905" y="2365761"/>
            <a:ext cx="3207405" cy="1871528"/>
          </a:xfrm>
          <a:prstGeom prst="rect">
            <a:avLst/>
          </a:prstGeom>
          <a:noFill/>
          <a:ln w="38100">
            <a:solidFill>
              <a:srgbClr val="99FF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ostonclassicalreview.com/wp-content/uploads/2012/11/Juanjo-Mena-led-the-BSO-and-violinist-Gil-Shaham-in-Benjamin-Brittens-Violin-Concerto-on-11.1.12-Stu-Rosne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47507"/>
            <a:ext cx="2581563" cy="1729648"/>
          </a:xfrm>
          <a:prstGeom prst="rect">
            <a:avLst/>
          </a:prstGeom>
          <a:noFill/>
          <a:ln w="38100">
            <a:solidFill>
              <a:srgbClr val="99FF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22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 are  they  texts?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91000"/>
          </a:xfrm>
        </p:spPr>
        <p:txBody>
          <a:bodyPr>
            <a:normAutofit/>
          </a:bodyPr>
          <a:lstStyle/>
          <a:p>
            <a:r>
              <a:rPr lang="en-US" sz="3200" dirty="0"/>
              <a:t>Any medium (</a:t>
            </a:r>
            <a:r>
              <a:rPr lang="en-US" sz="3200" b="1" i="1" dirty="0"/>
              <a:t>the art form and supporting materials/documents</a:t>
            </a:r>
            <a:r>
              <a:rPr lang="en-US" sz="3200" dirty="0"/>
              <a:t>) that </a:t>
            </a:r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artists use to communicate and express ideas, thoughts and feelings that an audience can respond to, analyze, interpret, and evaluate</a:t>
            </a:r>
            <a:r>
              <a:rPr lang="en-US" sz="3200" dirty="0"/>
              <a:t>, including works of art performed and created by Master artists, professionals, amateurs, and students.</a:t>
            </a:r>
          </a:p>
          <a:p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6324600" y="5867400"/>
            <a:ext cx="27432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(Maryland State Department of Education, </a:t>
            </a:r>
            <a:r>
              <a:rPr lang="en-US" sz="900" dirty="0"/>
              <a:t>2012</a:t>
            </a:r>
            <a:r>
              <a:rPr lang="en-US" sz="900" dirty="0" smtClean="0"/>
              <a:t>)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562600"/>
            <a:ext cx="103949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097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“Texts” in Fine arts?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Turn-and-Talk to your elbow partner…</a:t>
            </a:r>
          </a:p>
          <a:p>
            <a:pPr lvl="1"/>
            <a:r>
              <a:rPr lang="en-US" sz="2400" dirty="0" smtClean="0"/>
              <a:t>What could you as a piece of text in your classroom in each of the fine arts?</a:t>
            </a:r>
          </a:p>
          <a:p>
            <a:pPr lvl="2"/>
            <a:r>
              <a:rPr lang="en-US" sz="2400" dirty="0" smtClean="0"/>
              <a:t>Dance</a:t>
            </a:r>
          </a:p>
          <a:p>
            <a:pPr lvl="2"/>
            <a:r>
              <a:rPr lang="en-US" sz="2400" dirty="0" smtClean="0"/>
              <a:t>Music</a:t>
            </a:r>
          </a:p>
          <a:p>
            <a:pPr lvl="2"/>
            <a:r>
              <a:rPr lang="en-US" sz="2400" dirty="0" smtClean="0"/>
              <a:t>Theatre</a:t>
            </a:r>
          </a:p>
          <a:p>
            <a:pPr lvl="2"/>
            <a:r>
              <a:rPr lang="en-US" sz="2400" dirty="0" smtClean="0"/>
              <a:t>Visual Arts </a:t>
            </a:r>
          </a:p>
          <a:p>
            <a:pPr lvl="2"/>
            <a:r>
              <a:rPr lang="en-US" sz="2400" dirty="0" smtClean="0"/>
              <a:t>Media Arts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8337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3" t="24074" r="24614" b="62961"/>
          <a:stretch/>
        </p:blipFill>
        <p:spPr bwMode="auto">
          <a:xfrm>
            <a:off x="228599" y="152399"/>
            <a:ext cx="8726804" cy="13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t="37650" r="26778" b="16667"/>
          <a:stretch/>
        </p:blipFill>
        <p:spPr bwMode="auto">
          <a:xfrm>
            <a:off x="421516" y="1752600"/>
            <a:ext cx="8340969" cy="458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20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495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For today’s purposes, we will use </a:t>
            </a:r>
            <a:r>
              <a:rPr lang="en-US" sz="3200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Common Core State Standards</a:t>
            </a:r>
            <a:r>
              <a:rPr lang="en-US" sz="3200" dirty="0" smtClean="0"/>
              <a:t>, as they are the foundation of the MCCRS.</a:t>
            </a:r>
          </a:p>
          <a:p>
            <a:endParaRPr lang="en-US" sz="3200" dirty="0"/>
          </a:p>
          <a:p>
            <a:r>
              <a:rPr lang="en-US" sz="3200" dirty="0"/>
              <a:t>Turn-and-Talk to your elbow partner</a:t>
            </a:r>
            <a:r>
              <a:rPr lang="en-US" sz="3200" dirty="0" smtClean="0"/>
              <a:t>…</a:t>
            </a:r>
          </a:p>
          <a:p>
            <a:pPr lvl="1"/>
            <a:r>
              <a:rPr lang="en-US" sz="2800" dirty="0" smtClean="0"/>
              <a:t>What is the difference between:</a:t>
            </a:r>
          </a:p>
          <a:p>
            <a:pPr lvl="2"/>
            <a:r>
              <a:rPr lang="en-US" sz="2600" dirty="0" smtClean="0"/>
              <a:t>Arts Education</a:t>
            </a:r>
          </a:p>
          <a:p>
            <a:pPr lvl="2"/>
            <a:r>
              <a:rPr lang="en-US" sz="2600" dirty="0" smtClean="0"/>
              <a:t>Arts Exposure</a:t>
            </a:r>
          </a:p>
          <a:p>
            <a:pPr lvl="2"/>
            <a:r>
              <a:rPr lang="en-US" sz="2600" dirty="0" smtClean="0"/>
              <a:t>Arts Integration</a:t>
            </a:r>
            <a:endParaRPr lang="en-US" sz="2600" dirty="0"/>
          </a:p>
        </p:txBody>
      </p:sp>
      <p:sp>
        <p:nvSpPr>
          <p:cNvPr id="4" name="7-Point Star 3"/>
          <p:cNvSpPr/>
          <p:nvPr/>
        </p:nvSpPr>
        <p:spPr>
          <a:xfrm>
            <a:off x="4327954" y="2550641"/>
            <a:ext cx="228600" cy="266700"/>
          </a:xfrm>
          <a:prstGeom prst="star7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TJMills\AppData\Local\Microsoft\Windows\Temporary Internet Files\Content.IE5\PCT2CQY0\MC900441498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886200"/>
            <a:ext cx="2437943" cy="243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13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3200400" cy="12954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I See,</a:t>
            </a:r>
            <a:br>
              <a:rPr lang="en-US" u="sng" dirty="0" smtClean="0"/>
            </a:br>
            <a:r>
              <a:rPr lang="en-US" u="sng" dirty="0" smtClean="0"/>
              <a:t>I think, </a:t>
            </a:r>
            <a:br>
              <a:rPr lang="en-US" u="sng" dirty="0" smtClean="0"/>
            </a:br>
            <a:r>
              <a:rPr lang="en-US" u="sng" dirty="0" smtClean="0"/>
              <a:t>I wonder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3276600" cy="3581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do you SEE?</a:t>
            </a:r>
          </a:p>
          <a:p>
            <a:endParaRPr lang="en-US" sz="2400" dirty="0" smtClean="0"/>
          </a:p>
          <a:p>
            <a:r>
              <a:rPr lang="en-US" sz="2400" dirty="0" smtClean="0"/>
              <a:t>What do you THINK</a:t>
            </a:r>
          </a:p>
          <a:p>
            <a:pPr marL="6858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about that?</a:t>
            </a:r>
          </a:p>
          <a:p>
            <a:endParaRPr lang="en-US" sz="2400" dirty="0" smtClean="0"/>
          </a:p>
          <a:p>
            <a:r>
              <a:rPr lang="en-US" sz="2400" dirty="0" smtClean="0"/>
              <a:t>What does it make you WONDER?</a:t>
            </a:r>
          </a:p>
        </p:txBody>
      </p:sp>
      <p:pic>
        <p:nvPicPr>
          <p:cNvPr id="2050" name="Picture 2" descr="http://madamepickwickartblog.com/wp-content/uploads/2010/11/weimar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9910"/>
            <a:ext cx="563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3200400" cy="12954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George Grosz </a:t>
            </a:r>
            <a:r>
              <a:rPr lang="en-US" sz="2000" u="sng" dirty="0" smtClean="0"/>
              <a:t>“Berlin </a:t>
            </a:r>
            <a:r>
              <a:rPr lang="en-US" sz="2000" u="sng" dirty="0" err="1" smtClean="0"/>
              <a:t>Streetscene</a:t>
            </a:r>
            <a:r>
              <a:rPr lang="en-US" sz="2000" u="sng" dirty="0" smtClean="0"/>
              <a:t>”</a:t>
            </a:r>
            <a:br>
              <a:rPr lang="en-US" sz="2000" u="sng" dirty="0" smtClean="0"/>
            </a:br>
            <a:r>
              <a:rPr lang="en-US" sz="2000" u="sng" dirty="0" smtClean="0"/>
              <a:t>1930, </a:t>
            </a:r>
            <a:r>
              <a:rPr lang="en-US" sz="1300" u="sng" dirty="0" smtClean="0"/>
              <a:t>watercolor, Ink, Oil</a:t>
            </a:r>
            <a:endParaRPr lang="en-US" sz="13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3380" y="1143000"/>
            <a:ext cx="3568581" cy="5029200"/>
          </a:xfrm>
        </p:spPr>
        <p:txBody>
          <a:bodyPr>
            <a:normAutofit/>
          </a:bodyPr>
          <a:lstStyle/>
          <a:p>
            <a:r>
              <a:rPr lang="en-US" sz="1400" dirty="0" smtClean="0"/>
              <a:t>Elegant lady in heels in fashionable district</a:t>
            </a:r>
          </a:p>
          <a:p>
            <a:r>
              <a:rPr lang="en-US" sz="1400" dirty="0" smtClean="0"/>
              <a:t>Dapper gentleman winking</a:t>
            </a:r>
          </a:p>
          <a:p>
            <a:r>
              <a:rPr lang="en-US" sz="1400" dirty="0" smtClean="0"/>
              <a:t>Interested only in their own flirtation</a:t>
            </a:r>
          </a:p>
          <a:p>
            <a:r>
              <a:rPr lang="en-US" sz="1400" dirty="0" smtClean="0"/>
              <a:t>Threadbare suited man begging for money</a:t>
            </a:r>
          </a:p>
          <a:p>
            <a:r>
              <a:rPr lang="en-US" sz="1400" dirty="0" smtClean="0"/>
              <a:t>Political statement about the appalling social conditions in post-WWI Germany</a:t>
            </a:r>
          </a:p>
          <a:p>
            <a:r>
              <a:rPr lang="en-US" sz="1400" dirty="0" smtClean="0"/>
              <a:t>A satire on selfish greed,  depraved sensuality</a:t>
            </a:r>
          </a:p>
          <a:p>
            <a:r>
              <a:rPr lang="en-US" sz="1400" dirty="0" smtClean="0"/>
              <a:t>The creepy qualities depict </a:t>
            </a:r>
            <a:r>
              <a:rPr lang="en-US" sz="1400" dirty="0"/>
              <a:t>t</a:t>
            </a:r>
            <a:r>
              <a:rPr lang="en-US" sz="1400" dirty="0" smtClean="0"/>
              <a:t>he artist’s disgust at decaying society</a:t>
            </a:r>
          </a:p>
          <a:p>
            <a:r>
              <a:rPr lang="en-US" sz="1400" dirty="0" smtClean="0"/>
              <a:t>Depicts distorted morals, propaganda, self-indulgence</a:t>
            </a:r>
          </a:p>
          <a:p>
            <a:r>
              <a:rPr lang="en-US" sz="1400" dirty="0" smtClean="0"/>
              <a:t>Artist vented anger through satirical 		caricatures</a:t>
            </a:r>
          </a:p>
          <a:p>
            <a:r>
              <a:rPr lang="en-US" sz="1400" dirty="0" smtClean="0"/>
              <a:t>Eventually led to the artist’s emigration 		to the USA</a:t>
            </a:r>
          </a:p>
        </p:txBody>
      </p:sp>
      <p:pic>
        <p:nvPicPr>
          <p:cNvPr id="2050" name="Picture 2" descr="http://madamepickwickartblog.com/wp-content/uploads/2010/11/weimar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0"/>
            <a:ext cx="56388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60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153400" cy="1143000"/>
          </a:xfrm>
        </p:spPr>
        <p:txBody>
          <a:bodyPr/>
          <a:lstStyle/>
          <a:p>
            <a:r>
              <a:rPr lang="en-US" dirty="0" smtClean="0"/>
              <a:t>What is a Close Read?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90600" y="1981200"/>
            <a:ext cx="7146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Turn-and-Talk to your </a:t>
            </a:r>
            <a:r>
              <a:rPr lang="en-US" sz="2800" dirty="0" smtClean="0"/>
              <a:t>OTHER elbow </a:t>
            </a:r>
            <a:r>
              <a:rPr lang="en-US" sz="2800" dirty="0"/>
              <a:t>partner…</a:t>
            </a:r>
          </a:p>
        </p:txBody>
      </p:sp>
    </p:spTree>
    <p:extLst>
      <p:ext uri="{BB962C8B-B14F-4D97-AF65-F5344CB8AC3E}">
        <p14:creationId xmlns:p14="http://schemas.microsoft.com/office/powerpoint/2010/main" val="61504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153400" cy="1143000"/>
          </a:xfrm>
        </p:spPr>
        <p:txBody>
          <a:bodyPr/>
          <a:lstStyle/>
          <a:p>
            <a:r>
              <a:rPr lang="en-US" dirty="0" smtClean="0"/>
              <a:t>Don’t  we do  the  same  things?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367392"/>
              </p:ext>
            </p:extLst>
          </p:nvPr>
        </p:nvGraphicFramePr>
        <p:xfrm>
          <a:off x="762000" y="1828801"/>
          <a:ext cx="7387590" cy="2819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2738"/>
                <a:gridCol w="4224852"/>
              </a:tblGrid>
              <a:tr h="55310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When students analyze a painting, they: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When students analyze a traditional written text, they: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6294"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Closely observe</a:t>
                      </a:r>
                      <a:endParaRPr lang="en-US" sz="11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Make logical inferences</a:t>
                      </a:r>
                      <a:endParaRPr lang="en-US" sz="11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Identify and study context, mood</a:t>
                      </a:r>
                      <a:endParaRPr lang="en-US" sz="11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Study artist’s choices of elements</a:t>
                      </a:r>
                      <a:endParaRPr lang="en-US" sz="11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Make and support conclusions</a:t>
                      </a:r>
                      <a:endParaRPr lang="en-US" sz="11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Identify and study themes</a:t>
                      </a:r>
                      <a:endParaRPr lang="en-US" sz="11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effectLst/>
                        </a:rPr>
                        <a:t>Closely observe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effectLst/>
                        </a:rPr>
                        <a:t>Make logical inferences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effectLst/>
                        </a:rPr>
                        <a:t>Identify and study context, mood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effectLst/>
                        </a:rPr>
                        <a:t>Study artist’s choices of elements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effectLst/>
                        </a:rPr>
                        <a:t>Make and support conclusions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400" dirty="0">
                          <a:effectLst/>
                        </a:rPr>
                        <a:t>Identify and study themes</a:t>
                      </a:r>
                      <a:endParaRPr lang="en-US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71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265" y="-152400"/>
            <a:ext cx="8077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So, now back to the standards…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4" t="19909" r="3393" b="12996"/>
          <a:stretch/>
        </p:blipFill>
        <p:spPr bwMode="auto">
          <a:xfrm>
            <a:off x="1110953" y="914400"/>
            <a:ext cx="7010400" cy="4800599"/>
          </a:xfrm>
          <a:prstGeom prst="rect">
            <a:avLst/>
          </a:prstGeom>
          <a:ln w="38100">
            <a:solidFill>
              <a:srgbClr val="92D05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 rot="940114">
            <a:off x="6958490" y="784277"/>
            <a:ext cx="2048032" cy="46166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Specifically,</a:t>
            </a:r>
            <a:r>
              <a:rPr lang="en-US" sz="2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en-US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91400" y="5867400"/>
            <a:ext cx="1676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(The College Board, 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0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18401" r="6562" b="10714"/>
          <a:stretch/>
        </p:blipFill>
        <p:spPr bwMode="auto">
          <a:xfrm>
            <a:off x="1752600" y="1219200"/>
            <a:ext cx="5745622" cy="3822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Oval 4"/>
          <p:cNvSpPr/>
          <p:nvPr/>
        </p:nvSpPr>
        <p:spPr>
          <a:xfrm>
            <a:off x="2514600" y="3352799"/>
            <a:ext cx="914400" cy="1688507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46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2777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That’s Reading, what about the other components of ELA?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3" t="18703" r="6561" b="10577"/>
          <a:stretch/>
        </p:blipFill>
        <p:spPr bwMode="auto">
          <a:xfrm>
            <a:off x="990599" y="1143000"/>
            <a:ext cx="6886893" cy="4648518"/>
          </a:xfrm>
          <a:prstGeom prst="rect">
            <a:avLst/>
          </a:prstGeom>
          <a:ln w="38100">
            <a:solidFill>
              <a:srgbClr val="92D05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15200" y="5904702"/>
            <a:ext cx="1676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(The College Board, 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36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18401" r="6562" b="10714"/>
          <a:stretch/>
        </p:blipFill>
        <p:spPr bwMode="auto">
          <a:xfrm>
            <a:off x="1752600" y="1066800"/>
            <a:ext cx="5745622" cy="3822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Oval 4"/>
          <p:cNvSpPr/>
          <p:nvPr/>
        </p:nvSpPr>
        <p:spPr>
          <a:xfrm>
            <a:off x="3352800" y="3069365"/>
            <a:ext cx="838200" cy="1828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4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dirty="0" smtClean="0"/>
              <a:t>Speaking and Listening?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0" t="19608" r="3620" b="19947"/>
          <a:stretch/>
        </p:blipFill>
        <p:spPr bwMode="auto">
          <a:xfrm>
            <a:off x="1066800" y="1118995"/>
            <a:ext cx="7426325" cy="4367405"/>
          </a:xfrm>
          <a:prstGeom prst="rect">
            <a:avLst/>
          </a:prstGeom>
          <a:ln w="38100">
            <a:solidFill>
              <a:srgbClr val="92D05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15200" y="5904702"/>
            <a:ext cx="1676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(The College Board, 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96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5" t="18401" r="6562" b="10714"/>
          <a:stretch/>
        </p:blipFill>
        <p:spPr bwMode="auto">
          <a:xfrm>
            <a:off x="1746190" y="990600"/>
            <a:ext cx="5745622" cy="3822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Oval 4"/>
          <p:cNvSpPr/>
          <p:nvPr/>
        </p:nvSpPr>
        <p:spPr>
          <a:xfrm>
            <a:off x="4161801" y="2983907"/>
            <a:ext cx="914400" cy="1828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0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Today, we </a:t>
            </a:r>
            <a:r>
              <a:rPr lang="en-US" sz="3200" dirty="0"/>
              <a:t>will be speaking of </a:t>
            </a:r>
            <a:r>
              <a:rPr lang="en-US" sz="3200" i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Arts Integration and Arts Exposure</a:t>
            </a:r>
            <a:r>
              <a:rPr lang="en-US" sz="3200" dirty="0"/>
              <a:t> today.  NOT Arts Education.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546134816"/>
              </p:ext>
            </p:extLst>
          </p:nvPr>
        </p:nvGraphicFramePr>
        <p:xfrm>
          <a:off x="3733800" y="2895600"/>
          <a:ext cx="50673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TJMills\AppData\Local\Microsoft\Windows\Temporary Internet Files\Content.IE5\PCT2CQY0\MM900185588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107990"/>
            <a:ext cx="581025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JMills\AppData\Local\Microsoft\Windows\Temporary Internet Files\Content.IE5\PCT2CQY0\MM900185588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457" y="4924425"/>
            <a:ext cx="581025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Language?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1" t="20815" r="2941" b="25992"/>
          <a:stretch/>
        </p:blipFill>
        <p:spPr bwMode="auto">
          <a:xfrm>
            <a:off x="1066799" y="1371600"/>
            <a:ext cx="7292975" cy="3677602"/>
          </a:xfrm>
          <a:prstGeom prst="rect">
            <a:avLst/>
          </a:prstGeom>
          <a:ln w="38100">
            <a:solidFill>
              <a:srgbClr val="92D05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15200" y="5904702"/>
            <a:ext cx="1676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(The College Board, 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00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 dirty="0" smtClean="0"/>
              <a:t>In Summary…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7" t="20211" r="11313" b="12437"/>
          <a:stretch/>
        </p:blipFill>
        <p:spPr bwMode="auto">
          <a:xfrm>
            <a:off x="1676400" y="1371600"/>
            <a:ext cx="5555615" cy="3925570"/>
          </a:xfrm>
          <a:prstGeom prst="rect">
            <a:avLst/>
          </a:prstGeom>
          <a:ln w="38100">
            <a:solidFill>
              <a:srgbClr val="92D05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6705600" y="5779804"/>
            <a:ext cx="23004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(</a:t>
            </a:r>
            <a:r>
              <a:rPr lang="en-US" sz="800" dirty="0" smtClean="0"/>
              <a:t>National Coalition for Core Arts Standards, 2013</a:t>
            </a:r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6362700" y="2590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+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this integration look like in the classroom?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0" y="3581400"/>
            <a:ext cx="3657600" cy="2822448"/>
          </a:xfrm>
        </p:spPr>
        <p:txBody>
          <a:bodyPr/>
          <a:lstStyle/>
          <a:p>
            <a:r>
              <a:rPr lang="en-US" u="sng" dirty="0" smtClean="0"/>
              <a:t>Pre-Assessment:</a:t>
            </a:r>
          </a:p>
          <a:p>
            <a:r>
              <a:rPr lang="en-US" dirty="0" smtClean="0"/>
              <a:t>Class discussion on making choices when faced with 2 options</a:t>
            </a:r>
          </a:p>
          <a:p>
            <a:pPr lvl="1"/>
            <a:r>
              <a:rPr lang="en-US" dirty="0" smtClean="0"/>
              <a:t>What do they value?</a:t>
            </a:r>
          </a:p>
          <a:p>
            <a:pPr lvl="1"/>
            <a:r>
              <a:rPr lang="en-US" dirty="0" smtClean="0"/>
              <a:t>What does NOT weigh in?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800600" y="3581400"/>
            <a:ext cx="3657600" cy="2822448"/>
          </a:xfrm>
        </p:spPr>
        <p:txBody>
          <a:bodyPr/>
          <a:lstStyle/>
          <a:p>
            <a:r>
              <a:rPr lang="en-US" u="sng" dirty="0" smtClean="0"/>
              <a:t>Engagement:</a:t>
            </a:r>
          </a:p>
          <a:p>
            <a:r>
              <a:rPr lang="en-US" dirty="0" smtClean="0"/>
              <a:t>Read the poem</a:t>
            </a:r>
          </a:p>
          <a:p>
            <a:r>
              <a:rPr lang="en-US" dirty="0" smtClean="0"/>
              <a:t>Divide students into four small groups</a:t>
            </a:r>
          </a:p>
          <a:p>
            <a:pPr lvl="1"/>
            <a:r>
              <a:rPr lang="en-US" dirty="0" smtClean="0"/>
              <a:t>Each group synthesizes one stanza and says what it means to them in ONE sentence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13716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Picture yourself in a 7</a:t>
            </a:r>
            <a:r>
              <a:rPr lang="en-US" baseline="30000" dirty="0" smtClean="0"/>
              <a:t>th</a:t>
            </a:r>
            <a:r>
              <a:rPr lang="en-US" dirty="0" smtClean="0"/>
              <a:t> grade English class.  You are studying the universal theme of “coming of age”.  The teacher is going to use Robert Frost’s “The Road Not Taken”.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239000" y="6000977"/>
            <a:ext cx="1676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(Education Closet, 2014)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217918" y="2017931"/>
            <a:ext cx="8686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Essential Questions:</a:t>
            </a: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When has their been a time in your life when you have had to choose between two things?</a:t>
            </a:r>
          </a:p>
          <a:p>
            <a:pPr algn="ctr"/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does what you value play a role in that decision?</a:t>
            </a:r>
            <a:endParaRPr lang="en-US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997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906789_10151540461174339_626052343_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8"/>
          <a:stretch/>
        </p:blipFill>
        <p:spPr bwMode="auto">
          <a:xfrm>
            <a:off x="0" y="-1"/>
            <a:ext cx="9144000" cy="66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51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this integration look like in The classroom?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362200"/>
            <a:ext cx="3657600" cy="2822448"/>
          </a:xfrm>
        </p:spPr>
        <p:txBody>
          <a:bodyPr/>
          <a:lstStyle/>
          <a:p>
            <a:r>
              <a:rPr lang="en-US" u="sng" dirty="0" smtClean="0"/>
              <a:t>Activity:</a:t>
            </a:r>
          </a:p>
          <a:p>
            <a:r>
              <a:rPr lang="en-US" dirty="0" smtClean="0"/>
              <a:t>Summarize all stanzas and decide on an overall understanding of the poem.</a:t>
            </a:r>
          </a:p>
          <a:p>
            <a:pPr lvl="1"/>
            <a:r>
              <a:rPr lang="en-US" dirty="0" smtClean="0"/>
              <a:t>Bring conversation back to their initial discussion on making choices.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800600" y="1447800"/>
            <a:ext cx="3810000" cy="4648200"/>
          </a:xfrm>
        </p:spPr>
        <p:txBody>
          <a:bodyPr>
            <a:normAutofit/>
          </a:bodyPr>
          <a:lstStyle/>
          <a:p>
            <a:r>
              <a:rPr lang="en-US" u="sng" dirty="0" smtClean="0"/>
              <a:t>Activity:</a:t>
            </a:r>
          </a:p>
          <a:p>
            <a:r>
              <a:rPr lang="en-US" dirty="0" smtClean="0"/>
              <a:t>View “A Day in the Life”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</a:t>
            </a:r>
            <a:r>
              <a:rPr lang="en-US" sz="1700" dirty="0" smtClean="0">
                <a:hlinkClick r:id="rId3"/>
              </a:rPr>
              <a:t>https</a:t>
            </a:r>
            <a:r>
              <a:rPr lang="en-US" sz="1700" dirty="0">
                <a:hlinkClick r:id="rId3"/>
              </a:rPr>
              <a:t>://</a:t>
            </a:r>
            <a:r>
              <a:rPr lang="en-US" sz="1700" dirty="0" smtClean="0">
                <a:hlinkClick r:id="rId3"/>
              </a:rPr>
              <a:t>www.youtube.com/watch?v=4qCDSPe2-uc&amp;feature=youtu.be</a:t>
            </a:r>
            <a:endParaRPr lang="en-US" sz="1700" dirty="0" smtClean="0"/>
          </a:p>
          <a:p>
            <a:r>
              <a:rPr lang="en-US" sz="1800" dirty="0" smtClean="0"/>
              <a:t>Video on how museum curators make choices about what to include in their art collections.</a:t>
            </a:r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5800" y="1447800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(continued)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10428" r="43766" b="41310"/>
          <a:stretch/>
        </p:blipFill>
        <p:spPr bwMode="auto">
          <a:xfrm>
            <a:off x="5180368" y="2209801"/>
            <a:ext cx="269785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7924800" y="5984201"/>
            <a:ext cx="1676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(Education Closet, 2014)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6309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this integration look like in The classroom?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401255"/>
            <a:ext cx="3657600" cy="2822448"/>
          </a:xfrm>
        </p:spPr>
        <p:txBody>
          <a:bodyPr/>
          <a:lstStyle/>
          <a:p>
            <a:r>
              <a:rPr lang="en-US" u="sng" dirty="0" smtClean="0"/>
              <a:t>Activity:</a:t>
            </a:r>
          </a:p>
          <a:p>
            <a:r>
              <a:rPr lang="en-US" dirty="0" smtClean="0"/>
              <a:t>Discussions:</a:t>
            </a:r>
          </a:p>
          <a:p>
            <a:pPr lvl="1"/>
            <a:r>
              <a:rPr lang="en-US" dirty="0" smtClean="0"/>
              <a:t>How do curators make their choices?</a:t>
            </a:r>
          </a:p>
          <a:p>
            <a:pPr lvl="1"/>
            <a:r>
              <a:rPr lang="en-US" dirty="0" smtClean="0"/>
              <a:t>Do they take the road less traveled, or opt for more well-known pieces?</a:t>
            </a:r>
          </a:p>
          <a:p>
            <a:pPr lvl="1"/>
            <a:r>
              <a:rPr lang="en-US" dirty="0" smtClean="0"/>
              <a:t>Why?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876800" y="2362200"/>
            <a:ext cx="3810000" cy="3977116"/>
          </a:xfrm>
        </p:spPr>
        <p:txBody>
          <a:bodyPr>
            <a:normAutofit/>
          </a:bodyPr>
          <a:lstStyle/>
          <a:p>
            <a:r>
              <a:rPr lang="en-US" u="sng" dirty="0" smtClean="0"/>
              <a:t>Activity:</a:t>
            </a:r>
          </a:p>
          <a:p>
            <a:r>
              <a:rPr lang="en-US" dirty="0" smtClean="0"/>
              <a:t>Ask students to present (30 seconds – 1 minute) to the class a choice that they made that represented forging their own path.</a:t>
            </a:r>
          </a:p>
          <a:p>
            <a:r>
              <a:rPr lang="en-US" dirty="0" smtClean="0"/>
              <a:t>They must use artworks from pre-selected museum websites to tell their story.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5800" y="1447800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(continued)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239000" y="6000977"/>
            <a:ext cx="1676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(Education Closet, 2014)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2676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this integration look like in The classroom?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05400" y="1672073"/>
            <a:ext cx="3657600" cy="2822448"/>
          </a:xfrm>
        </p:spPr>
        <p:txBody>
          <a:bodyPr/>
          <a:lstStyle/>
          <a:p>
            <a:r>
              <a:rPr lang="en-US" u="sng" dirty="0" smtClean="0"/>
              <a:t>Closing:</a:t>
            </a:r>
          </a:p>
          <a:p>
            <a:r>
              <a:rPr lang="en-US" dirty="0" smtClean="0"/>
              <a:t>Create an art gallery</a:t>
            </a:r>
          </a:p>
          <a:p>
            <a:r>
              <a:rPr lang="en-US" dirty="0" smtClean="0"/>
              <a:t>“Road Not Taken” Museum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817351"/>
            <a:ext cx="4114800" cy="3977116"/>
          </a:xfrm>
        </p:spPr>
        <p:txBody>
          <a:bodyPr>
            <a:normAutofit/>
          </a:bodyPr>
          <a:lstStyle/>
          <a:p>
            <a:r>
              <a:rPr lang="en-US" u="sng" dirty="0" smtClean="0"/>
              <a:t>Assessment:</a:t>
            </a:r>
          </a:p>
          <a:p>
            <a:r>
              <a:rPr lang="en-US" dirty="0" smtClean="0"/>
              <a:t>Design a rubric that measures the students’ ability to synthesize details into an overarching theme.</a:t>
            </a:r>
          </a:p>
          <a:p>
            <a:r>
              <a:rPr lang="en-US" dirty="0" smtClean="0"/>
              <a:t>Apply the same rubric to their gallery.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5800" y="1447800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(continued)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239000" y="6000977"/>
            <a:ext cx="1676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(Education Closet, 2014)</a:t>
            </a:r>
            <a:endParaRPr lang="en-US" sz="1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80824"/>
              </p:ext>
            </p:extLst>
          </p:nvPr>
        </p:nvGraphicFramePr>
        <p:xfrm>
          <a:off x="1143000" y="4267200"/>
          <a:ext cx="6096000" cy="2346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4071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Which MCCR</a:t>
                      </a:r>
                      <a:r>
                        <a:rPr lang="en-US" sz="1600" baseline="0" dirty="0" smtClean="0"/>
                        <a:t> Standard did you teach/address?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Which </a:t>
                      </a:r>
                      <a:r>
                        <a:rPr lang="en-US" sz="1600" baseline="0" dirty="0" smtClean="0"/>
                        <a:t>Arts Standard did you teach/address?</a:t>
                      </a:r>
                      <a:endParaRPr lang="en-US" sz="1600" dirty="0"/>
                    </a:p>
                  </a:txBody>
                  <a:tcPr/>
                </a:tc>
              </a:tr>
              <a:tr h="31304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MDCCR  Standard</a:t>
                      </a:r>
                      <a:r>
                        <a:rPr lang="en-US" sz="1600" baseline="0" dirty="0" smtClean="0"/>
                        <a:t> RL.8.2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MD</a:t>
                      </a:r>
                      <a:r>
                        <a:rPr lang="en-US" sz="1600" baseline="0" dirty="0" smtClean="0"/>
                        <a:t> VA 2.4.a.</a:t>
                      </a:r>
                      <a:endParaRPr lang="en-US" sz="1600" dirty="0"/>
                    </a:p>
                  </a:txBody>
                  <a:tcPr/>
                </a:tc>
              </a:tr>
              <a:tr h="14322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Determine a theme or central idea of a text and analyze its development over the course of the text; provide an objective summary of the text.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Compare ways in which themes, ideas, and issues in human experience are translated and expressed through the arts, humanities, and sciences.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06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54" y="266700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21</a:t>
            </a:r>
            <a:r>
              <a:rPr lang="en-US" sz="4000" b="1" cap="none" spc="0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Century Skills and the Arts 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52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1st Century Tabl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2631" b="28539"/>
          <a:stretch/>
        </p:blipFill>
        <p:spPr bwMode="auto">
          <a:xfrm>
            <a:off x="420077" y="1836615"/>
            <a:ext cx="2611014" cy="2514599"/>
          </a:xfrm>
          <a:prstGeom prst="rect">
            <a:avLst/>
          </a:prstGeom>
          <a:noFill/>
          <a:ln w="635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295400"/>
            <a:ext cx="4876800" cy="4876800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en-US" dirty="0" smtClean="0"/>
              <a:t>Viewing multiple works of art,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using criteria </a:t>
            </a:r>
            <a:r>
              <a:rPr lang="en-US" dirty="0" smtClean="0"/>
              <a:t>to describe, analyze, interpret and make judgments.</a:t>
            </a:r>
          </a:p>
          <a:p>
            <a:pPr marL="68580" indent="0">
              <a:buNone/>
            </a:pPr>
            <a:endParaRPr lang="en-US" dirty="0" smtClean="0"/>
          </a:p>
          <a:p>
            <a:pPr marL="68580" indent="0">
              <a:buNone/>
            </a:pPr>
            <a:r>
              <a:rPr lang="en-US" dirty="0" smtClean="0"/>
              <a:t>Students study an text, listen to a composer’s music which reflects that text.  They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create their own unique musical compositions </a:t>
            </a:r>
            <a:r>
              <a:rPr lang="en-US" dirty="0" smtClean="0"/>
              <a:t>in that composer’s style and relate back to the text.</a:t>
            </a:r>
          </a:p>
          <a:p>
            <a:pPr marL="68580" indent="0">
              <a:buNone/>
            </a:pPr>
            <a:endParaRPr lang="en-US" dirty="0" smtClean="0"/>
          </a:p>
          <a:p>
            <a:pPr marL="68580" indent="0">
              <a:buNone/>
            </a:pPr>
            <a:r>
              <a:rPr lang="en-US" dirty="0" smtClean="0"/>
              <a:t>Students use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visual storytelling </a:t>
            </a:r>
            <a:r>
              <a:rPr lang="en-US" dirty="0" smtClean="0"/>
              <a:t>when viewing artworks to convey ideas, mood or personal meaning.</a:t>
            </a:r>
          </a:p>
          <a:p>
            <a:pPr marL="68580" indent="0">
              <a:buNone/>
            </a:pPr>
            <a:endParaRPr lang="en-US" dirty="0" smtClean="0"/>
          </a:p>
          <a:p>
            <a:pPr marL="68580" indent="0">
              <a:buNone/>
            </a:pPr>
            <a:r>
              <a:rPr lang="en-US" dirty="0" smtClean="0"/>
              <a:t> Students debate sides of an issue, get into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groups and create dances </a:t>
            </a:r>
            <a:r>
              <a:rPr lang="en-US" dirty="0" smtClean="0"/>
              <a:t>to reflect their perspectives.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978302">
            <a:off x="5805481" y="448696"/>
            <a:ext cx="2277115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Examples</a:t>
            </a:r>
            <a:endParaRPr lang="en-US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Left Arrow 4"/>
          <p:cNvSpPr/>
          <p:nvPr/>
        </p:nvSpPr>
        <p:spPr>
          <a:xfrm rot="18039777">
            <a:off x="2872630" y="2025071"/>
            <a:ext cx="1175648" cy="228600"/>
          </a:xfrm>
          <a:prstGeom prst="leftArrow">
            <a:avLst/>
          </a:prstGeom>
          <a:solidFill>
            <a:srgbClr val="C7A1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rot="20052613">
            <a:off x="3085892" y="2782902"/>
            <a:ext cx="792102" cy="243189"/>
          </a:xfrm>
          <a:prstGeom prst="leftArrow">
            <a:avLst/>
          </a:prstGeom>
          <a:solidFill>
            <a:srgbClr val="C7A1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909759">
            <a:off x="3087254" y="3768437"/>
            <a:ext cx="746398" cy="234043"/>
          </a:xfrm>
          <a:prstGeom prst="leftArrow">
            <a:avLst/>
          </a:prstGeom>
          <a:solidFill>
            <a:srgbClr val="C7A1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 rot="2892427">
            <a:off x="2917790" y="4518029"/>
            <a:ext cx="1182366" cy="225048"/>
          </a:xfrm>
          <a:prstGeom prst="leftArrow">
            <a:avLst/>
          </a:prstGeom>
          <a:solidFill>
            <a:srgbClr val="C7A1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681305" y="2139371"/>
            <a:ext cx="2971800" cy="0"/>
          </a:xfrm>
          <a:prstGeom prst="line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48200" y="3597029"/>
            <a:ext cx="2971800" cy="0"/>
          </a:xfrm>
          <a:prstGeom prst="line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81305" y="4800600"/>
            <a:ext cx="2971800" cy="0"/>
          </a:xfrm>
          <a:prstGeom prst="line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086600" y="5943600"/>
            <a:ext cx="205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(</a:t>
            </a:r>
            <a:r>
              <a:rPr lang="en-US" sz="800" dirty="0" smtClean="0"/>
              <a:t>Partnership for 21</a:t>
            </a:r>
            <a:r>
              <a:rPr lang="en-US" sz="800" baseline="30000" dirty="0" smtClean="0"/>
              <a:t>st</a:t>
            </a:r>
            <a:r>
              <a:rPr lang="en-US" sz="800" dirty="0" smtClean="0"/>
              <a:t> Century Skills, 2011)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5567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654" y="266700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Artful Thinking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804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4" t="22262" r="63199" b="11912"/>
          <a:stretch/>
        </p:blipFill>
        <p:spPr bwMode="auto">
          <a:xfrm>
            <a:off x="109286" y="692671"/>
            <a:ext cx="3515228" cy="593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33400" y="315101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Elements of Visual Art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2" t="26079" r="61846" b="12919"/>
          <a:stretch/>
        </p:blipFill>
        <p:spPr bwMode="auto">
          <a:xfrm rot="823518">
            <a:off x="6763058" y="285499"/>
            <a:ext cx="1971625" cy="268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 rot="17063967">
            <a:off x="5349180" y="1161105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Elements of Theatre</a:t>
            </a:r>
            <a:endParaRPr lang="en-US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24265" r="63453" b="14867"/>
          <a:stretch/>
        </p:blipFill>
        <p:spPr bwMode="auto">
          <a:xfrm rot="20108578">
            <a:off x="4417786" y="1607541"/>
            <a:ext cx="1915511" cy="295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 rot="20041808">
            <a:off x="3548689" y="1327291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Elements of Music</a:t>
            </a:r>
            <a:endParaRPr lang="en-US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9" t="33767" r="62960" b="29913"/>
          <a:stretch/>
        </p:blipFill>
        <p:spPr bwMode="auto">
          <a:xfrm rot="874242">
            <a:off x="6389838" y="4256884"/>
            <a:ext cx="2319210" cy="210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 rot="907845">
            <a:off x="6827115" y="4000174"/>
            <a:ext cx="2393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Elements of Dance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000" y="6665760"/>
            <a:ext cx="15240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 smtClean="0"/>
              <a:t>(Maryland Artist/Teacher Institute)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19984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 </a:t>
            </a:r>
            <a:r>
              <a:rPr lang="en-US" sz="2000" dirty="0" smtClean="0"/>
              <a:t>x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133600" y="1345248"/>
            <a:ext cx="4724400" cy="4167505"/>
          </a:xfrm>
          <a:prstGeom prst="ellipse">
            <a:avLst/>
          </a:prstGeom>
          <a:noFill/>
          <a:ln w="539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5" name="Picture 4" descr="C:\Users\TJMills\AppData\Local\Microsoft\Windows\Temporary Internet Files\Content.IE5\PCT2CQY0\MC900097935[1].w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735" y="2832418"/>
            <a:ext cx="817245" cy="11264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954780" y="2761933"/>
            <a:ext cx="1062990" cy="1201420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0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7 at 1.39.2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28600"/>
            <a:ext cx="5016500" cy="646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76800" y="533400"/>
            <a:ext cx="3886200" cy="1524000"/>
          </a:xfrm>
        </p:spPr>
        <p:txBody>
          <a:bodyPr/>
          <a:lstStyle/>
          <a:p>
            <a:r>
              <a:rPr lang="en-US" dirty="0" smtClean="0"/>
              <a:t>Questions?</a:t>
            </a:r>
            <a:br>
              <a:rPr lang="en-US" dirty="0" smtClean="0"/>
            </a:br>
            <a:r>
              <a:rPr lang="en-US" dirty="0" smtClean="0"/>
              <a:t>Discussion?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6800" y="1981200"/>
            <a:ext cx="42672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Thank you so much for your attendance and participation!</a:t>
            </a:r>
          </a:p>
          <a:p>
            <a:r>
              <a:rPr lang="en-US" dirty="0" smtClean="0"/>
              <a:t>Tamara Mills, Worcester Co. Schools</a:t>
            </a:r>
          </a:p>
          <a:p>
            <a:r>
              <a:rPr lang="en-US" dirty="0" smtClean="0">
                <a:hlinkClick r:id="rId3"/>
              </a:rPr>
              <a:t>tjmills@mail.worcester.k12.md.us</a:t>
            </a:r>
            <a:endParaRPr lang="en-US" dirty="0" smtClean="0"/>
          </a:p>
          <a:p>
            <a:r>
              <a:rPr lang="en-US" dirty="0" smtClean="0"/>
              <a:t>410-632-5031</a:t>
            </a:r>
          </a:p>
          <a:p>
            <a:r>
              <a:rPr lang="en-US" dirty="0" smtClean="0"/>
              <a:t>Angie McCracken, Worcester Co. Schools</a:t>
            </a:r>
          </a:p>
          <a:p>
            <a:r>
              <a:rPr lang="en-US" dirty="0" smtClean="0">
                <a:hlinkClick r:id="rId4"/>
              </a:rPr>
              <a:t>admccracken@mail.worcester.k12.md.us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759" y="152400"/>
            <a:ext cx="3091441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u="sng" dirty="0"/>
              <a:t>References:</a:t>
            </a:r>
            <a:endParaRPr lang="en-US" sz="1000" dirty="0"/>
          </a:p>
          <a:p>
            <a:r>
              <a:rPr lang="en-US" sz="900" dirty="0"/>
              <a:t> </a:t>
            </a:r>
          </a:p>
          <a:p>
            <a:r>
              <a:rPr lang="en-US" sz="900" dirty="0"/>
              <a:t>Lichtenburg, James and Chris </a:t>
            </a:r>
            <a:r>
              <a:rPr lang="en-US" sz="900" dirty="0" err="1"/>
              <a:t>Woock</a:t>
            </a:r>
            <a:r>
              <a:rPr lang="en-US" sz="900" dirty="0"/>
              <a:t> and Mary Wright. (2008).  “Ready to Innovate: Key Findings”.  </a:t>
            </a:r>
            <a:r>
              <a:rPr lang="en-US" sz="900" i="1" dirty="0"/>
              <a:t>The Conference Board, Americans for the Arts, and American Association for School Administrators</a:t>
            </a:r>
            <a:r>
              <a:rPr lang="en-US" sz="900" dirty="0"/>
              <a:t>.  New York, NY. </a:t>
            </a:r>
          </a:p>
          <a:p>
            <a:r>
              <a:rPr lang="en-US" sz="900" dirty="0"/>
              <a:t> </a:t>
            </a:r>
          </a:p>
          <a:p>
            <a:r>
              <a:rPr lang="en-US" sz="900" dirty="0"/>
              <a:t>McCaffrey, Marcia and Pam Paulsen.  (January 2013).  “National Coalition for Core Arts Standards Leadership Team Presentation”.  </a:t>
            </a:r>
            <a:r>
              <a:rPr lang="en-US" sz="900" i="1" dirty="0"/>
              <a:t>State Education Agency Directors of Arts Education</a:t>
            </a:r>
            <a:r>
              <a:rPr lang="en-US" sz="900" dirty="0"/>
              <a:t> (SEADAE).  New York, NY.</a:t>
            </a:r>
          </a:p>
          <a:p>
            <a:r>
              <a:rPr lang="en-US" sz="900" dirty="0"/>
              <a:t> </a:t>
            </a:r>
          </a:p>
          <a:p>
            <a:r>
              <a:rPr lang="en-US" sz="900" dirty="0"/>
              <a:t>Riley, Susan.  (2012). “ Fifth Grade Arts Integrated Math </a:t>
            </a:r>
            <a:r>
              <a:rPr lang="en-US" sz="900" dirty="0" err="1"/>
              <a:t>Touchpoints</a:t>
            </a:r>
            <a:r>
              <a:rPr lang="en-US" sz="900" dirty="0"/>
              <a:t>”.  </a:t>
            </a:r>
            <a:r>
              <a:rPr lang="en-US" sz="900" i="1" dirty="0"/>
              <a:t>Anne Arundel County Public Schools</a:t>
            </a:r>
            <a:r>
              <a:rPr lang="en-US" sz="900" dirty="0"/>
              <a:t>.  Annapolis, MD.</a:t>
            </a:r>
          </a:p>
          <a:p>
            <a:r>
              <a:rPr lang="en-US" sz="900" dirty="0"/>
              <a:t> </a:t>
            </a:r>
          </a:p>
          <a:p>
            <a:r>
              <a:rPr lang="en-US" sz="900" dirty="0"/>
              <a:t>Tucker, Jay.  (2012).  “What are ‘texts’ in fine arts?”.  </a:t>
            </a:r>
            <a:r>
              <a:rPr lang="en-US" sz="900" i="1" dirty="0"/>
              <a:t>Maryland State Department of Education</a:t>
            </a:r>
            <a:r>
              <a:rPr lang="en-US" sz="900" dirty="0"/>
              <a:t>.  Baltimore, MD.</a:t>
            </a:r>
          </a:p>
          <a:p>
            <a:r>
              <a:rPr lang="en-US" sz="900" dirty="0"/>
              <a:t> </a:t>
            </a:r>
          </a:p>
          <a:p>
            <a:r>
              <a:rPr lang="en-US" sz="900" dirty="0"/>
              <a:t>Zuckerman, Sarah Reynolds.  (2012). “Learning to Look:  How rigorous arts classrooms provide insight into teaching the Common Core State Standards”.  </a:t>
            </a:r>
            <a:r>
              <a:rPr lang="en-US" sz="900" i="1" dirty="0"/>
              <a:t>America Achieves.  </a:t>
            </a:r>
            <a:r>
              <a:rPr lang="en-US" sz="900" dirty="0"/>
              <a:t>Washington, DC</a:t>
            </a:r>
            <a:r>
              <a:rPr lang="en-US" sz="900" dirty="0" smtClean="0"/>
              <a:t>.</a:t>
            </a:r>
          </a:p>
          <a:p>
            <a:endParaRPr lang="en-US" sz="900" dirty="0"/>
          </a:p>
          <a:p>
            <a:r>
              <a:rPr lang="en-US" sz="900" dirty="0"/>
              <a:t>Education Closet:  Professional Development for Integration and Innovation in Teaching</a:t>
            </a:r>
          </a:p>
          <a:p>
            <a:r>
              <a:rPr lang="en-US" sz="900" u="sng" dirty="0">
                <a:hlinkClick r:id="rId5"/>
              </a:rPr>
              <a:t>http://educationcloset.com/arts-integration-lesson-plans/</a:t>
            </a:r>
            <a:endParaRPr lang="en-US" sz="900" dirty="0"/>
          </a:p>
          <a:p>
            <a:r>
              <a:rPr lang="en-US" sz="900" dirty="0"/>
              <a:t> </a:t>
            </a:r>
          </a:p>
          <a:p>
            <a:r>
              <a:rPr lang="en-US" sz="900" dirty="0" err="1"/>
              <a:t>Edutopia</a:t>
            </a:r>
            <a:r>
              <a:rPr lang="en-US" sz="900" dirty="0"/>
              <a:t>:  Arts Integration, how you can do it!</a:t>
            </a:r>
          </a:p>
          <a:p>
            <a:r>
              <a:rPr lang="en-US" sz="900" u="sng" dirty="0">
                <a:hlinkClick r:id="rId6"/>
              </a:rPr>
              <a:t>http://www.edutopia.org/stw-arts-integration-resources-lesson-plans</a:t>
            </a:r>
            <a:endParaRPr lang="en-US" sz="900" dirty="0"/>
          </a:p>
          <a:p>
            <a:r>
              <a:rPr lang="en-US" sz="900" dirty="0"/>
              <a:t> </a:t>
            </a:r>
          </a:p>
          <a:p>
            <a:r>
              <a:rPr lang="en-US" sz="900" dirty="0" err="1"/>
              <a:t>ArtsEdge</a:t>
            </a:r>
            <a:r>
              <a:rPr lang="en-US" sz="900" dirty="0"/>
              <a:t>:  The Kennedy Center.  Connect, Create.</a:t>
            </a:r>
          </a:p>
          <a:p>
            <a:r>
              <a:rPr lang="en-US" sz="900" u="sng" dirty="0">
                <a:hlinkClick r:id="rId7"/>
              </a:rPr>
              <a:t>http://artsedge.kennedy-center.org/educators.aspx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65211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Why  are  we  Talking  about  Arts Integration?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44958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 recent </a:t>
            </a:r>
            <a:r>
              <a:rPr lang="en-US" sz="2400" dirty="0"/>
              <a:t>Adobe creativity </a:t>
            </a:r>
            <a:r>
              <a:rPr lang="en-US" sz="2400" dirty="0" smtClean="0"/>
              <a:t>study:  </a:t>
            </a: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88</a:t>
            </a: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% </a:t>
            </a:r>
            <a:r>
              <a:rPr lang="en-US" sz="2400" dirty="0"/>
              <a:t>of </a:t>
            </a:r>
            <a:r>
              <a:rPr lang="en-US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U.S. professionals </a:t>
            </a:r>
            <a:r>
              <a:rPr lang="en-US" sz="2400" dirty="0"/>
              <a:t>believe that creativity should be built into </a:t>
            </a:r>
            <a:r>
              <a:rPr lang="en-US" sz="2400" i="1" u="sng" dirty="0"/>
              <a:t>standard curricula. </a:t>
            </a:r>
            <a:endParaRPr lang="en-US" sz="2400" i="1" u="sng" dirty="0" smtClean="0"/>
          </a:p>
          <a:p>
            <a:endParaRPr lang="en-US" sz="2400" i="1" u="sng" dirty="0" smtClean="0"/>
          </a:p>
          <a:p>
            <a:r>
              <a:rPr lang="en-US" sz="2400" dirty="0" smtClean="0"/>
              <a:t>Companies </a:t>
            </a:r>
            <a:r>
              <a:rPr lang="en-US" sz="2400" dirty="0"/>
              <a:t>are looking for more than graduates who can do specific tasks, they want employees who can also think differently and innovate.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To </a:t>
            </a:r>
            <a:r>
              <a:rPr lang="en-US" sz="2400" dirty="0"/>
              <a:t>be successful, students need an education that emphasizes creative thinking, communication and teamwork. </a:t>
            </a:r>
            <a:r>
              <a:rPr lang="en-US" sz="2400" dirty="0" smtClean="0"/>
              <a:t>  According to Sir </a:t>
            </a:r>
            <a:r>
              <a:rPr lang="en-US" sz="2400" dirty="0"/>
              <a:t>Ken Robinson </a:t>
            </a:r>
            <a:r>
              <a:rPr lang="en-US" sz="2400" dirty="0" smtClean="0"/>
              <a:t>(Creativity in Education expert), "</a:t>
            </a:r>
            <a:r>
              <a:rPr lang="en-US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Creativity </a:t>
            </a:r>
            <a:r>
              <a:rPr lang="en-US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is not an option, it's an absolute necessity</a:t>
            </a:r>
            <a:r>
              <a:rPr lang="en-US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2400" dirty="0" smtClean="0"/>
              <a:t>“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86600" y="5902915"/>
            <a:ext cx="14622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(</a:t>
            </a:r>
            <a:r>
              <a:rPr lang="en-US" sz="800" dirty="0" smtClean="0"/>
              <a:t>Adobe Education, Dec. 2012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5" name="7-Point Star 4"/>
          <p:cNvSpPr/>
          <p:nvPr/>
        </p:nvSpPr>
        <p:spPr>
          <a:xfrm>
            <a:off x="4438847" y="2286000"/>
            <a:ext cx="152400" cy="114300"/>
          </a:xfrm>
          <a:prstGeom prst="star7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7-Point Star 5"/>
          <p:cNvSpPr/>
          <p:nvPr/>
        </p:nvSpPr>
        <p:spPr>
          <a:xfrm>
            <a:off x="4438847" y="3619500"/>
            <a:ext cx="152400" cy="114300"/>
          </a:xfrm>
          <a:prstGeom prst="star7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9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1" t="35734" r="24599" b="21390"/>
          <a:stretch/>
        </p:blipFill>
        <p:spPr bwMode="auto">
          <a:xfrm>
            <a:off x="640414" y="1219200"/>
            <a:ext cx="8077200" cy="4114800"/>
          </a:xfrm>
          <a:prstGeom prst="rect">
            <a:avLst/>
          </a:prstGeom>
          <a:ln w="69850">
            <a:solidFill>
              <a:srgbClr val="99FF66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62619" y="5902916"/>
            <a:ext cx="18549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(</a:t>
            </a:r>
            <a:r>
              <a:rPr lang="en-US" sz="800" dirty="0"/>
              <a:t>Ready to Innovate: Key Findings, 2008</a:t>
            </a:r>
            <a:r>
              <a:rPr lang="en-US" sz="1000" dirty="0"/>
              <a:t>)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Why  are  we  Talking  about  Arts Integration?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2196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Assumption: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19099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“With the implementation of the Common Core, I no longer have time to use art, music and other supplementary materials in my classroom.  I teach reading and math.”</a:t>
            </a:r>
          </a:p>
          <a:p>
            <a:endParaRPr lang="en-US" sz="3200" dirty="0" smtClean="0"/>
          </a:p>
          <a:p>
            <a:r>
              <a:rPr lang="en-US" sz="3200" dirty="0" smtClean="0"/>
              <a:t>However…we know that the CCSS call for content knowledge as well as 21</a:t>
            </a:r>
            <a:r>
              <a:rPr lang="en-US" sz="3200" baseline="30000" dirty="0" smtClean="0"/>
              <a:t>st</a:t>
            </a:r>
            <a:r>
              <a:rPr lang="en-US" sz="3200" dirty="0" smtClean="0"/>
              <a:t> century competencies!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9415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2671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…</a:t>
            </a:r>
            <a:r>
              <a:rPr lang="en-US" sz="3200" dirty="0" smtClean="0"/>
              <a:t>we could show you that you can use a piece of music or artwork in order to teach that Common Core standard?</a:t>
            </a:r>
          </a:p>
          <a:p>
            <a:endParaRPr lang="en-US" sz="3200" dirty="0" smtClean="0"/>
          </a:p>
          <a:p>
            <a:r>
              <a:rPr lang="en-US" sz="3200" dirty="0" smtClean="0"/>
              <a:t>…And that the students who usually </a:t>
            </a:r>
            <a:r>
              <a:rPr lang="en-US" sz="48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lue Highway Linocut" pitchFamily="2" charset="0"/>
              </a:rPr>
              <a:t>struggle</a:t>
            </a:r>
            <a:r>
              <a:rPr lang="en-US" sz="32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200" dirty="0" smtClean="0"/>
              <a:t>in your reading/math class, may (and often do) perform better?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296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Currently,  in  an  arts 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99FF66"/>
                </a:solidFill>
              </a:rPr>
              <a:t>Standard </a:t>
            </a:r>
            <a:r>
              <a:rPr lang="en-US" b="1" dirty="0" smtClean="0">
                <a:solidFill>
                  <a:srgbClr val="99FF66"/>
                </a:solidFill>
              </a:rPr>
              <a:t>1.0 - </a:t>
            </a:r>
            <a:r>
              <a:rPr lang="en-US" b="1" dirty="0">
                <a:solidFill>
                  <a:srgbClr val="99FF66"/>
                </a:solidFill>
              </a:rPr>
              <a:t>Perceiving and Responding: Aesthetic </a:t>
            </a:r>
            <a:r>
              <a:rPr lang="en-US" b="1" dirty="0" smtClean="0">
                <a:solidFill>
                  <a:srgbClr val="99FF66"/>
                </a:solidFill>
              </a:rPr>
              <a:t>Education</a:t>
            </a:r>
          </a:p>
          <a:p>
            <a:pPr lvl="1"/>
            <a:r>
              <a:rPr lang="en-US" dirty="0" smtClean="0"/>
              <a:t>Students </a:t>
            </a:r>
            <a:r>
              <a:rPr lang="en-US" dirty="0"/>
              <a:t>will demonstrate the ability to perceive, interpret, and respond to ideas, experiences, and the environment through visual art</a:t>
            </a:r>
            <a:r>
              <a:rPr lang="en-US" dirty="0" smtClean="0"/>
              <a:t>.</a:t>
            </a:r>
          </a:p>
          <a:p>
            <a:r>
              <a:rPr lang="en-US" b="1" dirty="0">
                <a:solidFill>
                  <a:srgbClr val="99FF66"/>
                </a:solidFill>
              </a:rPr>
              <a:t>Standard 2.0 </a:t>
            </a:r>
            <a:r>
              <a:rPr lang="en-US" b="1" dirty="0" smtClean="0">
                <a:solidFill>
                  <a:srgbClr val="99FF66"/>
                </a:solidFill>
              </a:rPr>
              <a:t> - Historical</a:t>
            </a:r>
            <a:r>
              <a:rPr lang="en-US" b="1" dirty="0">
                <a:solidFill>
                  <a:srgbClr val="99FF66"/>
                </a:solidFill>
              </a:rPr>
              <a:t>, Cultural, and Social </a:t>
            </a:r>
            <a:r>
              <a:rPr lang="en-US" b="1" dirty="0" smtClean="0">
                <a:solidFill>
                  <a:srgbClr val="99FF66"/>
                </a:solidFill>
              </a:rPr>
              <a:t>Context</a:t>
            </a:r>
          </a:p>
          <a:p>
            <a:pPr lvl="1"/>
            <a:r>
              <a:rPr lang="en-US" dirty="0" smtClean="0"/>
              <a:t>Students </a:t>
            </a:r>
            <a:r>
              <a:rPr lang="en-US" dirty="0"/>
              <a:t>will demonstrate an understanding of visual art as an essential aspect of history and human experience</a:t>
            </a:r>
            <a:r>
              <a:rPr lang="en-US" dirty="0" smtClean="0"/>
              <a:t>.</a:t>
            </a:r>
          </a:p>
          <a:p>
            <a:r>
              <a:rPr lang="en-US" b="1" dirty="0">
                <a:solidFill>
                  <a:srgbClr val="99FF66"/>
                </a:solidFill>
              </a:rPr>
              <a:t>Standard 3.0 </a:t>
            </a:r>
            <a:r>
              <a:rPr lang="en-US" b="1" dirty="0" smtClean="0">
                <a:solidFill>
                  <a:srgbClr val="99FF66"/>
                </a:solidFill>
              </a:rPr>
              <a:t>- Creative </a:t>
            </a:r>
            <a:r>
              <a:rPr lang="en-US" b="1" dirty="0">
                <a:solidFill>
                  <a:srgbClr val="99FF66"/>
                </a:solidFill>
              </a:rPr>
              <a:t>Expression and </a:t>
            </a:r>
            <a:r>
              <a:rPr lang="en-US" b="1" dirty="0" smtClean="0">
                <a:solidFill>
                  <a:srgbClr val="99FF66"/>
                </a:solidFill>
              </a:rPr>
              <a:t>Production</a:t>
            </a:r>
          </a:p>
          <a:p>
            <a:pPr lvl="1"/>
            <a:r>
              <a:rPr lang="en-US" dirty="0" smtClean="0"/>
              <a:t>Students </a:t>
            </a:r>
            <a:r>
              <a:rPr lang="en-US" dirty="0"/>
              <a:t>will demonstrate the ability to organize knowledge and ideas for expression in the production of art</a:t>
            </a:r>
            <a:r>
              <a:rPr lang="en-US" dirty="0" smtClean="0"/>
              <a:t>.</a:t>
            </a:r>
          </a:p>
          <a:p>
            <a:r>
              <a:rPr lang="en-US" b="1" dirty="0">
                <a:solidFill>
                  <a:srgbClr val="99FF66"/>
                </a:solidFill>
              </a:rPr>
              <a:t>Standard 4.0 </a:t>
            </a:r>
            <a:r>
              <a:rPr lang="en-US" b="1" dirty="0" smtClean="0">
                <a:solidFill>
                  <a:srgbClr val="99FF66"/>
                </a:solidFill>
              </a:rPr>
              <a:t> - Aesthetics </a:t>
            </a:r>
            <a:r>
              <a:rPr lang="en-US" b="1" dirty="0">
                <a:solidFill>
                  <a:srgbClr val="99FF66"/>
                </a:solidFill>
              </a:rPr>
              <a:t>and </a:t>
            </a:r>
            <a:r>
              <a:rPr lang="en-US" b="1" dirty="0" smtClean="0">
                <a:solidFill>
                  <a:srgbClr val="99FF66"/>
                </a:solidFill>
              </a:rPr>
              <a:t>Criticism</a:t>
            </a:r>
          </a:p>
          <a:p>
            <a:pPr lvl="1"/>
            <a:r>
              <a:rPr lang="en-US" dirty="0" smtClean="0"/>
              <a:t>Students </a:t>
            </a:r>
            <a:r>
              <a:rPr lang="en-US" dirty="0"/>
              <a:t>will demonstrate the ability to make aesthetic judgments.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86600" y="5902915"/>
            <a:ext cx="10647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(www.</a:t>
            </a:r>
            <a:r>
              <a:rPr lang="en-US" sz="800" dirty="0" smtClean="0"/>
              <a:t>MDK12.org</a:t>
            </a:r>
            <a:r>
              <a:rPr lang="en-US" sz="1000" dirty="0" smtClean="0"/>
              <a:t>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7012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779</TotalTime>
  <Words>2032</Words>
  <Application>Microsoft Office PowerPoint</Application>
  <PresentationFormat>On-screen Show (4:3)</PresentationFormat>
  <Paragraphs>319</Paragraphs>
  <Slides>42</Slides>
  <Notes>41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Urban Pop</vt:lpstr>
      <vt:lpstr>Arts Integration and the  MCCRS </vt:lpstr>
      <vt:lpstr>Terminology</vt:lpstr>
      <vt:lpstr>Terminology</vt:lpstr>
      <vt:lpstr>PowerPoint Presentation</vt:lpstr>
      <vt:lpstr>Why  are  we  Talking  about  Arts Integration?</vt:lpstr>
      <vt:lpstr>Why  are  we  Talking  about  Arts Integration?</vt:lpstr>
      <vt:lpstr>Assumption:</vt:lpstr>
      <vt:lpstr>what if….</vt:lpstr>
      <vt:lpstr>Currently,  in  an  arts  class</vt:lpstr>
      <vt:lpstr>Soon, this  Will look like</vt:lpstr>
      <vt:lpstr>The common Core Shifts summed up:</vt:lpstr>
      <vt:lpstr>How the CCSS are organized</vt:lpstr>
      <vt:lpstr>PowerPoint Presentation</vt:lpstr>
      <vt:lpstr>Let’s take a look at how the arts can be integrated into the Reading Standards</vt:lpstr>
      <vt:lpstr>PowerPoint Presentation</vt:lpstr>
      <vt:lpstr>So, are these texts?</vt:lpstr>
      <vt:lpstr>How  are  they  texts?</vt:lpstr>
      <vt:lpstr>What are “Texts” in Fine arts?</vt:lpstr>
      <vt:lpstr>PowerPoint Presentation</vt:lpstr>
      <vt:lpstr>I See, I think,  I wonder</vt:lpstr>
      <vt:lpstr>George Grosz “Berlin Streetscene” 1930, watercolor, Ink, Oil</vt:lpstr>
      <vt:lpstr>What is a Close Read?</vt:lpstr>
      <vt:lpstr>Don’t  we do  the  same  things?</vt:lpstr>
      <vt:lpstr>So, now back to the standards…</vt:lpstr>
      <vt:lpstr>PowerPoint Presentation</vt:lpstr>
      <vt:lpstr>That’s Reading, what about the other components of ELA? </vt:lpstr>
      <vt:lpstr>PowerPoint Presentation</vt:lpstr>
      <vt:lpstr>Speaking and Listening?</vt:lpstr>
      <vt:lpstr>PowerPoint Presentation</vt:lpstr>
      <vt:lpstr>Language?</vt:lpstr>
      <vt:lpstr>In Summary…</vt:lpstr>
      <vt:lpstr>What does this integration look like in the classroom?</vt:lpstr>
      <vt:lpstr>PowerPoint Presentation</vt:lpstr>
      <vt:lpstr>What does this integration look like in The classroom?</vt:lpstr>
      <vt:lpstr>What does this integration look like in The classroom?</vt:lpstr>
      <vt:lpstr>What does this integration look like in The classroom?</vt:lpstr>
      <vt:lpstr>PowerPoint Presentation</vt:lpstr>
      <vt:lpstr>21st Century Skills</vt:lpstr>
      <vt:lpstr>PowerPoint Presentation</vt:lpstr>
      <vt:lpstr>Listening x 2</vt:lpstr>
      <vt:lpstr>PowerPoint Presentation</vt:lpstr>
      <vt:lpstr>Questions? Discussion?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Arts Integration and the  MDCCR Standards</dc:title>
  <dc:creator>Tamara Mills</dc:creator>
  <cp:lastModifiedBy>Casey Kirk</cp:lastModifiedBy>
  <cp:revision>74</cp:revision>
  <cp:lastPrinted>2014-07-18T16:39:56Z</cp:lastPrinted>
  <dcterms:created xsi:type="dcterms:W3CDTF">2014-02-24T16:28:11Z</dcterms:created>
  <dcterms:modified xsi:type="dcterms:W3CDTF">2014-07-24T12:26:51Z</dcterms:modified>
</cp:coreProperties>
</file>