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handoutMasterIdLst>
    <p:handoutMasterId r:id="rId35"/>
  </p:handoutMasterIdLst>
  <p:sldIdLst>
    <p:sldId id="256" r:id="rId2"/>
    <p:sldId id="257" r:id="rId3"/>
    <p:sldId id="258" r:id="rId4"/>
    <p:sldId id="259" r:id="rId5"/>
    <p:sldId id="264" r:id="rId6"/>
    <p:sldId id="267" r:id="rId7"/>
    <p:sldId id="268" r:id="rId8"/>
    <p:sldId id="269" r:id="rId9"/>
    <p:sldId id="270" r:id="rId10"/>
    <p:sldId id="271" r:id="rId11"/>
    <p:sldId id="272" r:id="rId12"/>
    <p:sldId id="273" r:id="rId13"/>
    <p:sldId id="275" r:id="rId14"/>
    <p:sldId id="276" r:id="rId15"/>
    <p:sldId id="278" r:id="rId16"/>
    <p:sldId id="280" r:id="rId17"/>
    <p:sldId id="279" r:id="rId18"/>
    <p:sldId id="319" r:id="rId19"/>
    <p:sldId id="303" r:id="rId20"/>
    <p:sldId id="310" r:id="rId21"/>
    <p:sldId id="311" r:id="rId22"/>
    <p:sldId id="324" r:id="rId23"/>
    <p:sldId id="325" r:id="rId24"/>
    <p:sldId id="312" r:id="rId25"/>
    <p:sldId id="313" r:id="rId26"/>
    <p:sldId id="315" r:id="rId27"/>
    <p:sldId id="306" r:id="rId28"/>
    <p:sldId id="316" r:id="rId29"/>
    <p:sldId id="317" r:id="rId30"/>
    <p:sldId id="323" r:id="rId31"/>
    <p:sldId id="320" r:id="rId32"/>
    <p:sldId id="302" r:id="rId3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E7FD"/>
    <a:srgbClr val="1E27D2"/>
    <a:srgbClr val="EFEBF9"/>
    <a:srgbClr val="EDF1F7"/>
    <a:srgbClr val="CCF6FA"/>
    <a:srgbClr val="2539F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9" autoAdjust="0"/>
    <p:restoredTop sz="92358" autoAdjust="0"/>
  </p:normalViewPr>
  <p:slideViewPr>
    <p:cSldViewPr>
      <p:cViewPr>
        <p:scale>
          <a:sx n="110" d="100"/>
          <a:sy n="110" d="100"/>
        </p:scale>
        <p:origin x="-7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2808" y="-8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649" cy="465138"/>
          </a:xfrm>
          <a:prstGeom prst="rect">
            <a:avLst/>
          </a:prstGeom>
        </p:spPr>
        <p:txBody>
          <a:bodyPr vert="horz" lIns="92444" tIns="46222" rIns="92444" bIns="46222"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70134" y="0"/>
            <a:ext cx="3038648" cy="465138"/>
          </a:xfrm>
          <a:prstGeom prst="rect">
            <a:avLst/>
          </a:prstGeom>
        </p:spPr>
        <p:txBody>
          <a:bodyPr vert="horz" lIns="92444" tIns="46222" rIns="92444" bIns="46222" rtlCol="0"/>
          <a:lstStyle>
            <a:lvl1pPr algn="r">
              <a:defRPr sz="1200">
                <a:latin typeface="Arial" charset="0"/>
                <a:cs typeface="Arial" charset="0"/>
              </a:defRPr>
            </a:lvl1pPr>
          </a:lstStyle>
          <a:p>
            <a:pPr>
              <a:defRPr/>
            </a:pPr>
            <a:fld id="{E2E6FDCC-759C-40CA-A50C-D08509C2677B}" type="datetimeFigureOut">
              <a:rPr lang="en-US"/>
              <a:pPr>
                <a:defRPr/>
              </a:pPr>
              <a:t>6/20/2014</a:t>
            </a:fld>
            <a:endParaRPr lang="en-US"/>
          </a:p>
        </p:txBody>
      </p:sp>
      <p:sp>
        <p:nvSpPr>
          <p:cNvPr id="4" name="Footer Placeholder 3"/>
          <p:cNvSpPr>
            <a:spLocks noGrp="1"/>
          </p:cNvSpPr>
          <p:nvPr>
            <p:ph type="ftr" sz="quarter" idx="2"/>
          </p:nvPr>
        </p:nvSpPr>
        <p:spPr>
          <a:xfrm>
            <a:off x="0" y="8829675"/>
            <a:ext cx="3038649" cy="465138"/>
          </a:xfrm>
          <a:prstGeom prst="rect">
            <a:avLst/>
          </a:prstGeom>
        </p:spPr>
        <p:txBody>
          <a:bodyPr vert="horz" lIns="92444" tIns="46222" rIns="92444" bIns="46222"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70134" y="8829675"/>
            <a:ext cx="3038648" cy="465138"/>
          </a:xfrm>
          <a:prstGeom prst="rect">
            <a:avLst/>
          </a:prstGeom>
        </p:spPr>
        <p:txBody>
          <a:bodyPr vert="horz" lIns="92444" tIns="46222" rIns="92444" bIns="46222" rtlCol="0" anchor="b"/>
          <a:lstStyle>
            <a:lvl1pPr algn="r">
              <a:defRPr sz="1200">
                <a:latin typeface="Arial" charset="0"/>
                <a:cs typeface="Arial" charset="0"/>
              </a:defRPr>
            </a:lvl1pPr>
          </a:lstStyle>
          <a:p>
            <a:pPr>
              <a:defRPr/>
            </a:pPr>
            <a:fld id="{92972625-342F-4656-B2C2-1B0E8AAC2BA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649" cy="465138"/>
          </a:xfrm>
          <a:prstGeom prst="rect">
            <a:avLst/>
          </a:prstGeom>
        </p:spPr>
        <p:txBody>
          <a:bodyPr vert="horz" lIns="92444" tIns="46222" rIns="92444" bIns="46222"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134" y="0"/>
            <a:ext cx="3038648" cy="465138"/>
          </a:xfrm>
          <a:prstGeom prst="rect">
            <a:avLst/>
          </a:prstGeom>
        </p:spPr>
        <p:txBody>
          <a:bodyPr vert="horz" lIns="92444" tIns="46222" rIns="92444" bIns="46222" rtlCol="0"/>
          <a:lstStyle>
            <a:lvl1pPr algn="r" fontAlgn="auto">
              <a:spcBef>
                <a:spcPts val="0"/>
              </a:spcBef>
              <a:spcAft>
                <a:spcPts val="0"/>
              </a:spcAft>
              <a:defRPr sz="1200">
                <a:latin typeface="+mn-lt"/>
                <a:cs typeface="+mn-cs"/>
              </a:defRPr>
            </a:lvl1pPr>
          </a:lstStyle>
          <a:p>
            <a:pPr>
              <a:defRPr/>
            </a:pPr>
            <a:fld id="{6D973245-DA43-4EDD-9CB1-0B2F8F2C13C1}" type="datetimeFigureOut">
              <a:rPr lang="en-US"/>
              <a:pPr>
                <a:defRPr/>
              </a:pPr>
              <a:t>6/20/2014</a:t>
            </a:fld>
            <a:endParaRPr lang="en-US" dirty="0"/>
          </a:p>
        </p:txBody>
      </p:sp>
      <p:sp>
        <p:nvSpPr>
          <p:cNvPr id="4" name="Slide Image Placeholder 3"/>
          <p:cNvSpPr>
            <a:spLocks noGrp="1" noRot="1" noChangeAspect="1"/>
          </p:cNvSpPr>
          <p:nvPr>
            <p:ph type="sldImg" idx="2"/>
          </p:nvPr>
        </p:nvSpPr>
        <p:spPr>
          <a:xfrm>
            <a:off x="1182688" y="696913"/>
            <a:ext cx="4648200" cy="3486150"/>
          </a:xfrm>
          <a:prstGeom prst="rect">
            <a:avLst/>
          </a:prstGeom>
          <a:noFill/>
          <a:ln w="12700">
            <a:solidFill>
              <a:prstClr val="black"/>
            </a:solidFill>
          </a:ln>
        </p:spPr>
        <p:txBody>
          <a:bodyPr vert="horz" lIns="92444" tIns="46222" rIns="92444" bIns="46222" rtlCol="0" anchor="ctr"/>
          <a:lstStyle/>
          <a:p>
            <a:pPr lvl="0"/>
            <a:endParaRPr lang="en-US" noProof="0" dirty="0" smtClean="0"/>
          </a:p>
        </p:txBody>
      </p:sp>
      <p:sp>
        <p:nvSpPr>
          <p:cNvPr id="5" name="Notes Placeholder 4"/>
          <p:cNvSpPr>
            <a:spLocks noGrp="1"/>
          </p:cNvSpPr>
          <p:nvPr>
            <p:ph type="body" sz="quarter" idx="3"/>
          </p:nvPr>
        </p:nvSpPr>
        <p:spPr>
          <a:xfrm>
            <a:off x="701848" y="4416426"/>
            <a:ext cx="5608320" cy="4183063"/>
          </a:xfrm>
          <a:prstGeom prst="rect">
            <a:avLst/>
          </a:prstGeom>
        </p:spPr>
        <p:txBody>
          <a:bodyPr vert="horz" lIns="92444" tIns="46222" rIns="92444" bIns="4622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3038649" cy="465138"/>
          </a:xfrm>
          <a:prstGeom prst="rect">
            <a:avLst/>
          </a:prstGeom>
        </p:spPr>
        <p:txBody>
          <a:bodyPr vert="horz" lIns="92444" tIns="46222" rIns="92444" bIns="46222"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134" y="8829675"/>
            <a:ext cx="3038648" cy="465138"/>
          </a:xfrm>
          <a:prstGeom prst="rect">
            <a:avLst/>
          </a:prstGeom>
        </p:spPr>
        <p:txBody>
          <a:bodyPr vert="horz" lIns="92444" tIns="46222" rIns="92444" bIns="46222" rtlCol="0" anchor="b"/>
          <a:lstStyle>
            <a:lvl1pPr algn="r" fontAlgn="auto">
              <a:spcBef>
                <a:spcPts val="0"/>
              </a:spcBef>
              <a:spcAft>
                <a:spcPts val="0"/>
              </a:spcAft>
              <a:defRPr sz="1200">
                <a:latin typeface="+mn-lt"/>
                <a:cs typeface="+mn-cs"/>
              </a:defRPr>
            </a:lvl1pPr>
          </a:lstStyle>
          <a:p>
            <a:pPr>
              <a:defRPr/>
            </a:pPr>
            <a:fld id="{82B4642C-63B5-4307-8743-7D447F744E5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Introduce yourself, display Slide 1. Ask participants to take a moment to look at the graphics. SAY: “Think about the pictures and documents displayed on this slide. During this session you are going to learn how to use documents and resources like these in the secondary classroom. </a:t>
            </a:r>
          </a:p>
          <a:p>
            <a:pPr eaLnBrk="1" hangingPunct="1">
              <a:spcBef>
                <a:spcPct val="0"/>
              </a:spcBef>
            </a:pPr>
            <a:endParaRPr lang="en-US" b="1" dirty="0" smtClean="0"/>
          </a:p>
          <a:p>
            <a:pPr eaLnBrk="1" hangingPunct="1">
              <a:spcBef>
                <a:spcPct val="0"/>
              </a:spcBef>
            </a:pPr>
            <a:r>
              <a:rPr lang="en-US" b="1" dirty="0" smtClean="0"/>
              <a:t>CLICK</a:t>
            </a:r>
          </a:p>
        </p:txBody>
      </p:sp>
      <p:sp>
        <p:nvSpPr>
          <p:cNvPr id="23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30C535-A44E-4968-8226-0338FC747B8A}"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smtClean="0"/>
              <a:t>Construct Knowledge </a:t>
            </a:r>
            <a:r>
              <a:rPr lang="en-US" dirty="0" smtClean="0"/>
              <a:t>– </a:t>
            </a:r>
            <a:r>
              <a:rPr lang="en-US" u="sng" dirty="0" smtClean="0"/>
              <a:t>Walk the participants through all 3 slides   10, </a:t>
            </a:r>
            <a:r>
              <a:rPr lang="en-US" u="none" dirty="0" smtClean="0"/>
              <a:t>11, 12</a:t>
            </a:r>
          </a:p>
          <a:p>
            <a:r>
              <a:rPr lang="en-US" b="1" dirty="0" smtClean="0"/>
              <a:t>CLICK</a:t>
            </a:r>
          </a:p>
        </p:txBody>
      </p:sp>
      <p:sp>
        <p:nvSpPr>
          <p:cNvPr id="4" name="Slide Number Placeholder 3"/>
          <p:cNvSpPr>
            <a:spLocks noGrp="1"/>
          </p:cNvSpPr>
          <p:nvPr>
            <p:ph type="sldNum" sz="quarter" idx="5"/>
          </p:nvPr>
        </p:nvSpPr>
        <p:spPr/>
        <p:txBody>
          <a:bodyPr/>
          <a:lstStyle/>
          <a:p>
            <a:pPr>
              <a:defRPr/>
            </a:pPr>
            <a:fld id="{9C2AADF6-7734-4B5D-823E-42D849E78D29}"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smtClean="0"/>
              <a:t>Construct Knowledge </a:t>
            </a:r>
            <a:r>
              <a:rPr lang="en-US" dirty="0" smtClean="0"/>
              <a:t>– </a:t>
            </a:r>
            <a:r>
              <a:rPr lang="en-US" u="sng" dirty="0" smtClean="0"/>
              <a:t>Walk the participants through all 3 slides </a:t>
            </a:r>
            <a:r>
              <a:rPr lang="en-US" dirty="0" smtClean="0"/>
              <a:t>(10, 11, 12)</a:t>
            </a:r>
          </a:p>
          <a:p>
            <a:r>
              <a:rPr lang="en-US" b="1" dirty="0" smtClean="0"/>
              <a:t>CLICK</a:t>
            </a:r>
          </a:p>
        </p:txBody>
      </p:sp>
      <p:sp>
        <p:nvSpPr>
          <p:cNvPr id="4" name="Slide Number Placeholder 3"/>
          <p:cNvSpPr>
            <a:spLocks noGrp="1"/>
          </p:cNvSpPr>
          <p:nvPr>
            <p:ph type="sldNum" sz="quarter" idx="5"/>
          </p:nvPr>
        </p:nvSpPr>
        <p:spPr/>
        <p:txBody>
          <a:bodyPr/>
          <a:lstStyle/>
          <a:p>
            <a:pPr>
              <a:defRPr/>
            </a:pPr>
            <a:fld id="{76B8289B-9D5D-460D-B1FA-7D8179A04921}"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smtClean="0"/>
              <a:t>Construct Knowledge </a:t>
            </a:r>
            <a:r>
              <a:rPr lang="en-US" dirty="0" smtClean="0"/>
              <a:t>– </a:t>
            </a:r>
            <a:r>
              <a:rPr lang="en-US" u="sng" dirty="0" smtClean="0"/>
              <a:t>Walk the participants through all 3 slides </a:t>
            </a:r>
            <a:r>
              <a:rPr lang="en-US" dirty="0" smtClean="0"/>
              <a:t>(10, 11, 12)</a:t>
            </a:r>
            <a:r>
              <a:rPr lang="en-US" u="sng" dirty="0" smtClean="0"/>
              <a:t> </a:t>
            </a:r>
            <a:r>
              <a:rPr lang="en-US" dirty="0" smtClean="0"/>
              <a:t>and have them re-examine the pages of the CCSS DL at any of the secondary grade levels.  Have participants share answers with entire group </a:t>
            </a:r>
          </a:p>
          <a:p>
            <a:r>
              <a:rPr lang="en-US" b="1" dirty="0" smtClean="0"/>
              <a:t>CLICK</a:t>
            </a:r>
          </a:p>
        </p:txBody>
      </p:sp>
      <p:sp>
        <p:nvSpPr>
          <p:cNvPr id="4" name="Slide Number Placeholder 3"/>
          <p:cNvSpPr>
            <a:spLocks noGrp="1"/>
          </p:cNvSpPr>
          <p:nvPr>
            <p:ph type="sldNum" sz="quarter" idx="5"/>
          </p:nvPr>
        </p:nvSpPr>
        <p:spPr/>
        <p:txBody>
          <a:bodyPr/>
          <a:lstStyle/>
          <a:p>
            <a:pPr>
              <a:defRPr/>
            </a:pPr>
            <a:fld id="{E413176E-14B4-4F54-BB11-187DF6510376}"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“…there are </a:t>
            </a:r>
            <a:r>
              <a:rPr lang="en-US" u="sng" dirty="0" smtClean="0"/>
              <a:t>othe</a:t>
            </a:r>
            <a:r>
              <a:rPr lang="en-US" dirty="0" smtClean="0"/>
              <a:t>r considerations when selecting resources to use during instruction. We have discussed the good pedagogical reasons for using primary sources but there are also policy reasons to be addressed. One of those policy mandates is Common Core or as we call it in Maryland the </a:t>
            </a:r>
            <a:r>
              <a:rPr lang="en-US" b="1" dirty="0" smtClean="0"/>
              <a:t>Maryland’s College and Career-Ready Standards.</a:t>
            </a:r>
          </a:p>
          <a:p>
            <a:endParaRPr lang="en-US" dirty="0" smtClean="0"/>
          </a:p>
          <a:p>
            <a:r>
              <a:rPr lang="en-US" b="1" dirty="0" smtClean="0"/>
              <a:t>CLICK</a:t>
            </a:r>
          </a:p>
          <a:p>
            <a:r>
              <a:rPr lang="en-US" dirty="0" smtClean="0"/>
              <a:t> </a:t>
            </a:r>
          </a:p>
        </p:txBody>
      </p:sp>
      <p:sp>
        <p:nvSpPr>
          <p:cNvPr id="4" name="Slide Number Placeholder 3"/>
          <p:cNvSpPr>
            <a:spLocks noGrp="1"/>
          </p:cNvSpPr>
          <p:nvPr>
            <p:ph type="sldNum" sz="quarter" idx="5"/>
          </p:nvPr>
        </p:nvSpPr>
        <p:spPr/>
        <p:txBody>
          <a:bodyPr/>
          <a:lstStyle/>
          <a:p>
            <a:pPr>
              <a:defRPr/>
            </a:pPr>
            <a:fld id="{8F074A69-2D8E-4365-85B8-411950F96FE8}"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This is the grades 6-12 example.</a:t>
            </a:r>
          </a:p>
          <a:p>
            <a:endParaRPr lang="en-US" dirty="0" smtClean="0"/>
          </a:p>
          <a:p>
            <a:r>
              <a:rPr lang="en-US" dirty="0" smtClean="0"/>
              <a:t>For students, writing is a key means of asserting and defending claims, showing what they know about a subject, and conveying what they have experienced, imagined, thought, and felt. To be college and career ready writers, students must take task, purpose, and audience into careful consideration, choosing words, information, structures, and formats deliberately. They need to be able to use technology strategically when creating, refining, and collaborating on Writing. They have to become adept at gathering information, evaluating sources, and citing material accurately, reporting findings from their research and analysis of sources in a clear and cogent manner. They have to become adept at gathering information, evaluating  sources, and citing material accurately, reporting findings from their research and analysis of sources in a clear and cogent manner. To meet these goals, students must devote significant time and effort to writing, producing numerous pieces over short and long time frames throughout the year.</a:t>
            </a:r>
          </a:p>
          <a:p>
            <a:endParaRPr lang="en-US" dirty="0" smtClean="0"/>
          </a:p>
          <a:p>
            <a:r>
              <a:rPr lang="en-US" i="1" dirty="0" smtClean="0"/>
              <a:t>Common Core State Standards for English Language Arts &amp; Literacy In History/Social Studies, Science, and Technical Subjects p. 63</a:t>
            </a:r>
          </a:p>
          <a:p>
            <a:r>
              <a:rPr lang="en-US" b="1" dirty="0" smtClean="0"/>
              <a:t>CLICK</a:t>
            </a:r>
          </a:p>
        </p:txBody>
      </p:sp>
      <p:sp>
        <p:nvSpPr>
          <p:cNvPr id="4" name="Slide Number Placeholder 3"/>
          <p:cNvSpPr>
            <a:spLocks noGrp="1"/>
          </p:cNvSpPr>
          <p:nvPr>
            <p:ph type="sldNum" sz="quarter" idx="5"/>
          </p:nvPr>
        </p:nvSpPr>
        <p:spPr/>
        <p:txBody>
          <a:bodyPr/>
          <a:lstStyle/>
          <a:p>
            <a:pPr>
              <a:defRPr/>
            </a:pPr>
            <a:fld id="{8D973483-B80F-4E75-B256-325C02A4C0B9}"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Say: “As we saw earlier when we were talking about the positives benefits or using primary sources with secondary students the state curriculum clearly calls for their use.”</a:t>
            </a:r>
          </a:p>
          <a:p>
            <a:endParaRPr lang="en-US" dirty="0" smtClean="0"/>
          </a:p>
          <a:p>
            <a:r>
              <a:rPr lang="en-US" dirty="0" smtClean="0"/>
              <a:t>Note to Master Teacher: Point out the specifics of using primary sources as listed on the slide. </a:t>
            </a:r>
          </a:p>
          <a:p>
            <a:r>
              <a:rPr lang="en-US" b="1" dirty="0" smtClean="0"/>
              <a:t>CLICK </a:t>
            </a:r>
          </a:p>
        </p:txBody>
      </p:sp>
      <p:sp>
        <p:nvSpPr>
          <p:cNvPr id="4" name="Slide Number Placeholder 3"/>
          <p:cNvSpPr>
            <a:spLocks noGrp="1"/>
          </p:cNvSpPr>
          <p:nvPr>
            <p:ph type="sldNum" sz="quarter" idx="5"/>
          </p:nvPr>
        </p:nvSpPr>
        <p:spPr/>
        <p:txBody>
          <a:bodyPr/>
          <a:lstStyle/>
          <a:p>
            <a:pPr>
              <a:defRPr/>
            </a:pPr>
            <a:fld id="{F05B41F1-0102-481A-A059-8C2DC9AEFAC0}"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eaLnBrk="1" hangingPunct="1">
              <a:defRPr/>
            </a:pPr>
            <a:r>
              <a:rPr lang="en-US" dirty="0" smtClean="0"/>
              <a:t>Whether students are constructing opinions, explanation, or arguments, they will gather information from a variety of sources and evaluate the relevance of that information. In this section, students are asked to work with the sources that they gather and/or are provided for them. It is important for students to use online and print sources, and they need to be mindful that not all sources are relevant to their task. They also need to understand that there are general Common Core literacy skills, such as identifying an author’s purpose, main idea, and point of view, that will help in evaluating the usefulness of a source.</a:t>
            </a:r>
          </a:p>
          <a:p>
            <a:pPr eaLnBrk="1" hangingPunct="1">
              <a:defRPr/>
            </a:pPr>
            <a:r>
              <a:rPr lang="en-US" b="1" dirty="0" smtClean="0"/>
              <a:t>CLICK</a:t>
            </a:r>
          </a:p>
          <a:p>
            <a:pPr eaLnBrk="1" hangingPunct="1">
              <a:defRPr/>
            </a:pPr>
            <a:endParaRPr lang="en-US" b="1" dirty="0" smtClean="0"/>
          </a:p>
        </p:txBody>
      </p:sp>
      <p:sp>
        <p:nvSpPr>
          <p:cNvPr id="4" name="Slide Number Placeholder 3"/>
          <p:cNvSpPr>
            <a:spLocks noGrp="1"/>
          </p:cNvSpPr>
          <p:nvPr>
            <p:ph type="sldNum" sz="quarter" idx="5"/>
          </p:nvPr>
        </p:nvSpPr>
        <p:spPr/>
        <p:txBody>
          <a:bodyPr/>
          <a:lstStyle/>
          <a:p>
            <a:pPr>
              <a:defRPr/>
            </a:pPr>
            <a:fld id="{A29D391E-7AA7-4073-8BDC-C9A88FC09FBB}"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This is how it is represented in the C3 document. Note to the Master teacher: Read the standards out loud. </a:t>
            </a:r>
          </a:p>
          <a:p>
            <a:r>
              <a:rPr lang="en-US" b="1" dirty="0" smtClean="0"/>
              <a:t>CLICK</a:t>
            </a:r>
          </a:p>
        </p:txBody>
      </p:sp>
      <p:sp>
        <p:nvSpPr>
          <p:cNvPr id="4" name="Slide Number Placeholder 3"/>
          <p:cNvSpPr>
            <a:spLocks noGrp="1"/>
          </p:cNvSpPr>
          <p:nvPr>
            <p:ph type="sldNum" sz="quarter" idx="5"/>
          </p:nvPr>
        </p:nvSpPr>
        <p:spPr/>
        <p:txBody>
          <a:bodyPr/>
          <a:lstStyle/>
          <a:p>
            <a:pPr>
              <a:defRPr/>
            </a:pPr>
            <a:fld id="{406B8D57-5460-431A-8160-B39C5D5D2C54}"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Opportunity</a:t>
            </a:r>
            <a:r>
              <a:rPr lang="en-US" baseline="0" dirty="0" smtClean="0"/>
              <a:t> for students explore a compelling question with intensity – going much further into depth than they normally would during class. </a:t>
            </a:r>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20</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p>
          <a:p>
            <a:r>
              <a:rPr lang="en-US" dirty="0" smtClean="0"/>
              <a:t>Historical investigations can be a unit assessment or mini assessment.  Students should already possess the majority of the necessary back ground knowledge</a:t>
            </a:r>
            <a:r>
              <a:rPr lang="en-US" baseline="0" dirty="0" smtClean="0"/>
              <a:t> – context, dates, etc.  </a:t>
            </a:r>
          </a:p>
          <a:p>
            <a:endParaRPr lang="en-US" baseline="0" dirty="0" smtClean="0"/>
          </a:p>
          <a:p>
            <a:r>
              <a:rPr lang="en-US" baseline="0" dirty="0" smtClean="0"/>
              <a:t>Teachers should build up to students taking full ownership of the HI – (Including developing their own compelling and supporting questions)</a:t>
            </a:r>
          </a:p>
          <a:p>
            <a:endParaRPr lang="en-US" baseline="0" dirty="0" smtClean="0"/>
          </a:p>
          <a:p>
            <a:pPr>
              <a:lnSpc>
                <a:spcPct val="90000"/>
              </a:lnSpc>
            </a:pPr>
            <a:endParaRPr lang="en-US" dirty="0" smtClean="0"/>
          </a:p>
          <a:p>
            <a:pPr>
              <a:lnSpc>
                <a:spcPct val="90000"/>
              </a:lnSpc>
            </a:pPr>
            <a:r>
              <a:rPr lang="en-US" dirty="0" smtClean="0"/>
              <a:t>Introduce a </a:t>
            </a:r>
            <a:r>
              <a:rPr lang="en-US" b="1" dirty="0" smtClean="0"/>
              <a:t>compelling question </a:t>
            </a:r>
            <a:r>
              <a:rPr lang="en-US" dirty="0" smtClean="0"/>
              <a:t>which can be answered by examining multiple sources</a:t>
            </a:r>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Display the quote only (not the citation which is displayed on the second click). Have participants read the quotation to themselves. Ask them to comment on the message. Direct them to the phrases like </a:t>
            </a:r>
            <a:r>
              <a:rPr lang="en-US" i="1" dirty="0" smtClean="0"/>
              <a:t>read closely, ground argument in concrete evidence, etc. </a:t>
            </a:r>
            <a:r>
              <a:rPr lang="en-US" dirty="0" smtClean="0"/>
              <a:t>Participants should be led to the idea that this sounds a lot like Common Core and by extension – PARCC.</a:t>
            </a:r>
          </a:p>
          <a:p>
            <a:pPr eaLnBrk="1" hangingPunct="1">
              <a:spcBef>
                <a:spcPct val="0"/>
              </a:spcBef>
            </a:pPr>
            <a:endParaRPr lang="en-US" dirty="0" smtClean="0"/>
          </a:p>
          <a:p>
            <a:pPr eaLnBrk="1" hangingPunct="1">
              <a:spcBef>
                <a:spcPct val="0"/>
              </a:spcBef>
            </a:pPr>
            <a:r>
              <a:rPr lang="en-US" dirty="0" smtClean="0"/>
              <a:t>Now </a:t>
            </a:r>
            <a:r>
              <a:rPr lang="en-US" b="1" dirty="0" smtClean="0"/>
              <a:t>CLICK AGAIN </a:t>
            </a:r>
            <a:r>
              <a:rPr lang="en-US" dirty="0" smtClean="0"/>
              <a:t>to display the citation which indicates that the quote was made several years before Common Core. Stress that social studies has always supported the strategies and skills now demanded by Common Core. </a:t>
            </a:r>
          </a:p>
          <a:p>
            <a:pPr eaLnBrk="1" hangingPunct="1">
              <a:spcBef>
                <a:spcPct val="0"/>
              </a:spcBef>
            </a:pPr>
            <a:endParaRPr lang="en-US" dirty="0" smtClean="0"/>
          </a:p>
          <a:p>
            <a:pPr eaLnBrk="1" hangingPunct="1">
              <a:spcBef>
                <a:spcPct val="0"/>
              </a:spcBef>
            </a:pPr>
            <a:r>
              <a:rPr lang="en-US" dirty="0" smtClean="0"/>
              <a:t>Note: If anyone asks about the Gilder Lehrman Institute  - Founded in 1994 by Richard Gilder and Lewis E. Lehrman, the Gilder Lehrman Institute of American History is a nonprofit organization devoted to the improvement of history education. </a:t>
            </a:r>
          </a:p>
          <a:p>
            <a:pPr eaLnBrk="1" hangingPunct="1">
              <a:spcBef>
                <a:spcPct val="0"/>
              </a:spcBef>
            </a:pPr>
            <a:endParaRPr lang="en-US" dirty="0" smtClean="0"/>
          </a:p>
          <a:p>
            <a:pPr eaLnBrk="1" hangingPunct="1">
              <a:spcBef>
                <a:spcPct val="0"/>
              </a:spcBef>
            </a:pPr>
            <a:r>
              <a:rPr lang="en-US" b="1" dirty="0" smtClean="0"/>
              <a:t>CLICK</a:t>
            </a:r>
            <a:endParaRPr lang="en-US" dirty="0" smtClean="0"/>
          </a:p>
        </p:txBody>
      </p:sp>
      <p:sp>
        <p:nvSpPr>
          <p:cNvPr id="24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CBF989-F19C-4DA4-BA2E-B1AA0AD3C58E}"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p>
          <a:p>
            <a:endParaRPr lang="en-US" dirty="0" smtClean="0"/>
          </a:p>
          <a:p>
            <a:r>
              <a:rPr lang="en-US" dirty="0" smtClean="0"/>
              <a:t>A good compelling question</a:t>
            </a:r>
            <a:r>
              <a:rPr lang="en-US" baseline="0" dirty="0" smtClean="0"/>
              <a:t> should:</a:t>
            </a:r>
            <a:endParaRPr lang="en-US" dirty="0" smtClean="0"/>
          </a:p>
          <a:p>
            <a:endParaRPr lang="en-US" dirty="0" smtClean="0"/>
          </a:p>
          <a:p>
            <a:pPr lvl="1">
              <a:buFont typeface="Wingdings" pitchFamily="2" charset="2"/>
              <a:buChar char="Ø"/>
            </a:pPr>
            <a:r>
              <a:rPr lang="en-US" dirty="0" smtClean="0">
                <a:ea typeface="MS PGothic" pitchFamily="34" charset="-128"/>
                <a:cs typeface="MS PGothic" charset="0"/>
              </a:rPr>
              <a:t> 	Asked to stimulate ongoing thinking and inquiry</a:t>
            </a:r>
          </a:p>
          <a:p>
            <a:pPr lvl="1">
              <a:buFont typeface="Wingdings" pitchFamily="2" charset="2"/>
              <a:buChar char="Ø"/>
            </a:pPr>
            <a:r>
              <a:rPr lang="en-US" dirty="0" smtClean="0">
                <a:ea typeface="MS PGothic" pitchFamily="34" charset="-128"/>
                <a:cs typeface="MS PGothic" charset="0"/>
              </a:rPr>
              <a:t>       Raise more questions</a:t>
            </a:r>
          </a:p>
          <a:p>
            <a:pPr lvl="1">
              <a:buFont typeface="Wingdings" pitchFamily="2" charset="2"/>
              <a:buChar char="Ø"/>
            </a:pPr>
            <a:r>
              <a:rPr lang="en-US" dirty="0" smtClean="0">
                <a:ea typeface="MS PGothic" pitchFamily="34" charset="-128"/>
                <a:cs typeface="MS PGothic" charset="0"/>
              </a:rPr>
              <a:t>       Spark discussion and debate</a:t>
            </a:r>
          </a:p>
          <a:p>
            <a:pPr lvl="1">
              <a:buFont typeface="Wingdings" pitchFamily="2" charset="2"/>
              <a:buChar char="Ø"/>
            </a:pPr>
            <a:r>
              <a:rPr lang="en-US" dirty="0" smtClean="0">
                <a:ea typeface="MS PGothic" pitchFamily="34" charset="-128"/>
                <a:cs typeface="MS PGothic" charset="0"/>
              </a:rPr>
              <a:t>       Asked and re-asked throughout the unit (and maybe the year)</a:t>
            </a:r>
          </a:p>
          <a:p>
            <a:pPr lvl="1">
              <a:buFont typeface="Wingdings" pitchFamily="2" charset="2"/>
              <a:buChar char="Ø"/>
            </a:pPr>
            <a:r>
              <a:rPr lang="en-US" dirty="0" smtClean="0">
                <a:ea typeface="MS PGothic" pitchFamily="34" charset="-128"/>
                <a:cs typeface="MS PGothic" charset="0"/>
              </a:rPr>
              <a:t>       Demand justification and support</a:t>
            </a:r>
          </a:p>
          <a:p>
            <a:pPr lvl="1">
              <a:buFont typeface="Wingdings" pitchFamily="2" charset="2"/>
              <a:buChar char="Ø"/>
            </a:pPr>
            <a:r>
              <a:rPr lang="en-US" dirty="0" smtClean="0">
                <a:ea typeface="MS PGothic" pitchFamily="34" charset="-128"/>
                <a:cs typeface="MS PGothic" charset="0"/>
              </a:rPr>
              <a:t>       "Answers" may change as understanding deepens</a:t>
            </a:r>
            <a:endParaRPr lang="en-US" dirty="0" smtClean="0"/>
          </a:p>
          <a:p>
            <a:endParaRPr lang="en-US" baseline="0" dirty="0" smtClean="0"/>
          </a:p>
          <a:p>
            <a:pPr>
              <a:lnSpc>
                <a:spcPct val="90000"/>
              </a:lnSpc>
            </a:pPr>
            <a:endParaRPr lang="en-US" dirty="0" smtClean="0"/>
          </a:p>
          <a:p>
            <a:pPr>
              <a:lnSpc>
                <a:spcPct val="90000"/>
              </a:lnSpc>
            </a:pPr>
            <a:r>
              <a:rPr lang="en-US" dirty="0" smtClean="0"/>
              <a:t>Introduce a </a:t>
            </a:r>
            <a:r>
              <a:rPr lang="en-US" b="1" dirty="0" smtClean="0"/>
              <a:t>compelling question </a:t>
            </a:r>
            <a:r>
              <a:rPr lang="en-US" dirty="0" smtClean="0"/>
              <a:t>which can be answered by examining multiple sources</a:t>
            </a:r>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Wingdings" pitchFamily="2" charset="2"/>
              <a:buChar char="Ø"/>
            </a:pPr>
            <a:r>
              <a:rPr lang="en-US" dirty="0" smtClean="0">
                <a:ea typeface="MS PGothic" pitchFamily="34" charset="-128"/>
                <a:cs typeface="MS PGothic" charset="0"/>
              </a:rPr>
              <a:t>Asked to encourage and guide exploration of a topic</a:t>
            </a:r>
          </a:p>
          <a:p>
            <a:pPr lvl="0">
              <a:buFont typeface="Wingdings" pitchFamily="2" charset="2"/>
              <a:buChar char="Ø"/>
            </a:pPr>
            <a:r>
              <a:rPr lang="en-US" dirty="0" smtClean="0">
                <a:ea typeface="MS PGothic" pitchFamily="34" charset="-128"/>
                <a:cs typeface="MS PGothic" charset="0"/>
              </a:rPr>
              <a:t>Point toward desired knowledge and skill (but not necessarily to a single answer)</a:t>
            </a:r>
          </a:p>
          <a:p>
            <a:pPr lvl="0">
              <a:buFont typeface="Wingdings" pitchFamily="2" charset="2"/>
              <a:buChar char="Ø"/>
            </a:pPr>
            <a:r>
              <a:rPr lang="en-US" dirty="0" smtClean="0">
                <a:ea typeface="MS PGothic" pitchFamily="34" charset="-128"/>
                <a:cs typeface="MS PGothic" charset="0"/>
              </a:rPr>
              <a:t>May be asked over time (e.g., throughout a unit)</a:t>
            </a:r>
          </a:p>
          <a:p>
            <a:pPr>
              <a:buFont typeface="Wingdings" pitchFamily="2" charset="2"/>
              <a:buChar char="Ø"/>
            </a:pPr>
            <a:r>
              <a:rPr lang="en-US" dirty="0" smtClean="0">
                <a:ea typeface="MS PGothic" pitchFamily="34" charset="-128"/>
                <a:cs typeface="MS PGothic" charset="0"/>
              </a:rPr>
              <a:t>Generally require some explanation and support</a:t>
            </a:r>
            <a:endParaRPr lang="en-US" dirty="0" smtClean="0"/>
          </a:p>
          <a:p>
            <a:endParaRPr lang="en-US" dirty="0"/>
          </a:p>
        </p:txBody>
      </p:sp>
      <p:sp>
        <p:nvSpPr>
          <p:cNvPr id="4" name="Slide Number Placeholder 3"/>
          <p:cNvSpPr>
            <a:spLocks noGrp="1"/>
          </p:cNvSpPr>
          <p:nvPr>
            <p:ph type="sldNum" sz="quarter" idx="10"/>
          </p:nvPr>
        </p:nvSpPr>
        <p:spPr/>
        <p:txBody>
          <a:bodyPr/>
          <a:lstStyle/>
          <a:p>
            <a:fld id="{FC14AE0B-2008-44B1-B76E-9BC62FB4E48D}"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Teachers must provide the necessary scaffolding etc. in order for students to be successful.  </a:t>
            </a:r>
          </a:p>
          <a:p>
            <a:endParaRPr lang="en-US" dirty="0" smtClean="0"/>
          </a:p>
          <a:p>
            <a:pPr>
              <a:spcAft>
                <a:spcPts val="1834"/>
              </a:spcAft>
              <a:buFont typeface="Arial" pitchFamily="34" charset="0"/>
              <a:buChar char="•"/>
            </a:pPr>
            <a:r>
              <a:rPr lang="en-US" dirty="0" smtClean="0"/>
              <a:t>Students individually read and analyze the historic sources using the graphic organizer to generate their interpretation of the documents based on the evidence</a:t>
            </a:r>
          </a:p>
          <a:p>
            <a:pPr>
              <a:spcAft>
                <a:spcPts val="1834"/>
              </a:spcAft>
              <a:buFont typeface="Arial" pitchFamily="34" charset="0"/>
              <a:buNone/>
            </a:pPr>
            <a:endParaRPr lang="en-US" dirty="0" smtClean="0"/>
          </a:p>
          <a:p>
            <a:pPr>
              <a:buFont typeface="Arial" pitchFamily="34" charset="0"/>
              <a:buChar char="•"/>
            </a:pPr>
            <a:r>
              <a:rPr lang="en-US" dirty="0" smtClean="0"/>
              <a:t>Support the initial thesis with text-based evidence</a:t>
            </a:r>
          </a:p>
          <a:p>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24</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Sourcing – POV</a:t>
            </a:r>
          </a:p>
          <a:p>
            <a:endParaRPr lang="en-US" dirty="0" smtClean="0"/>
          </a:p>
          <a:p>
            <a:r>
              <a:rPr lang="en-US" dirty="0" smtClean="0"/>
              <a:t>Contextualizing – Global Context, Historical Context</a:t>
            </a:r>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25</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Doesn’t this sound like both DL and C3, Dimension 3 and 4.</a:t>
            </a:r>
          </a:p>
          <a:p>
            <a:endParaRPr lang="en-US" dirty="0" smtClean="0"/>
          </a:p>
          <a:p>
            <a:endParaRPr lang="en-US" dirty="0" smtClean="0"/>
          </a:p>
          <a:p>
            <a:r>
              <a:rPr lang="en-US" dirty="0" smtClean="0"/>
              <a:t>Things</a:t>
            </a:r>
            <a:r>
              <a:rPr lang="en-US" baseline="0" dirty="0" smtClean="0"/>
              <a:t> to consider:  Sourcing: which document  would you use to support this thesis and why?</a:t>
            </a:r>
          </a:p>
          <a:p>
            <a:endParaRPr lang="en-US" dirty="0" smtClean="0"/>
          </a:p>
          <a:p>
            <a:endParaRPr lang="en-US" dirty="0" smtClean="0"/>
          </a:p>
          <a:p>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8E0667E0-5E29-4B54-ADD9-58F40B719B61}" type="slidenum">
              <a:rPr lang="en-US" smtClean="0"/>
              <a:pPr>
                <a:defRPr/>
              </a:pPr>
              <a:t>26</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Say:</a:t>
            </a:r>
          </a:p>
          <a:p>
            <a:endParaRPr lang="en-US" dirty="0" smtClean="0"/>
          </a:p>
          <a:p>
            <a:r>
              <a:rPr lang="en-US" dirty="0" smtClean="0"/>
              <a:t>Let’s leave the discussion of writing good compelling questions and analyzing sources to writing.  Let’s take a moment to read the article by Chauncey Moto-Sano, “What Makes a Good History Essay, Assessing Historical Aspects of Good Argumentative Writing”.  Have the teachers work in small groups to talk about their take-</a:t>
            </a:r>
            <a:r>
              <a:rPr lang="en-US" dirty="0" err="1" smtClean="0"/>
              <a:t>aways</a:t>
            </a:r>
            <a:r>
              <a:rPr lang="en-US" dirty="0" smtClean="0"/>
              <a:t>.  Be sure focus on the rubric on p. 296.  Ask the teachers what this might look like in their classroom.</a:t>
            </a:r>
          </a:p>
        </p:txBody>
      </p:sp>
      <p:sp>
        <p:nvSpPr>
          <p:cNvPr id="4" name="Slide Number Placeholder 3"/>
          <p:cNvSpPr>
            <a:spLocks noGrp="1"/>
          </p:cNvSpPr>
          <p:nvPr>
            <p:ph type="sldNum" sz="quarter" idx="5"/>
          </p:nvPr>
        </p:nvSpPr>
        <p:spPr/>
        <p:txBody>
          <a:bodyPr/>
          <a:lstStyle/>
          <a:p>
            <a:pPr>
              <a:defRPr/>
            </a:pPr>
            <a:fld id="{2D10E029-358E-4FCD-8D54-4D70142BC552}" type="slidenum">
              <a:rPr lang="en-US" smtClean="0"/>
              <a:pPr>
                <a:defRPr/>
              </a:pPr>
              <a:t>27</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For practical</a:t>
            </a:r>
            <a:r>
              <a:rPr lang="en-US" baseline="0" dirty="0" smtClean="0"/>
              <a:t> purposes here’s the MSDE model for HI’s.</a:t>
            </a:r>
          </a:p>
          <a:p>
            <a:pPr>
              <a:buFont typeface="Arial" pitchFamily="34" charset="0"/>
              <a:buNone/>
            </a:pPr>
            <a:endParaRPr lang="en-US" baseline="0" dirty="0" smtClean="0"/>
          </a:p>
          <a:p>
            <a:pPr>
              <a:buFont typeface="Arial" pitchFamily="34" charset="0"/>
              <a:buNone/>
            </a:pPr>
            <a:r>
              <a:rPr lang="en-US" baseline="0" dirty="0" smtClean="0"/>
              <a:t>Can you see the connection between theory and practice?</a:t>
            </a:r>
          </a:p>
          <a:p>
            <a:pPr>
              <a:buFont typeface="Arial" pitchFamily="34" charset="0"/>
              <a:buNone/>
            </a:pPr>
            <a:endParaRPr lang="en-US" dirty="0" smtClean="0"/>
          </a:p>
          <a:p>
            <a:pPr>
              <a:buFont typeface="Arial" pitchFamily="34" charset="0"/>
              <a:buNone/>
            </a:pPr>
            <a:r>
              <a:rPr lang="en-US" dirty="0" smtClean="0"/>
              <a:t>Students both individually and in small groups look for text-based evidence that either refute the original claim or support it</a:t>
            </a:r>
          </a:p>
          <a:p>
            <a:pPr>
              <a:buFont typeface="Arial" pitchFamily="34" charset="0"/>
              <a:buChar char="•"/>
            </a:pPr>
            <a:endParaRPr lang="en-US" dirty="0" smtClean="0"/>
          </a:p>
          <a:p>
            <a:pPr>
              <a:buFont typeface="Wingdings" pitchFamily="2" charset="2"/>
              <a:buNone/>
            </a:pPr>
            <a:r>
              <a:rPr lang="en-US" dirty="0" smtClean="0"/>
              <a:t>Students consider how the audience and how they can apply the newly required information (The</a:t>
            </a:r>
            <a:r>
              <a:rPr lang="en-US" baseline="0" dirty="0" smtClean="0"/>
              <a:t> s</a:t>
            </a:r>
            <a:r>
              <a:rPr lang="en-US" dirty="0" smtClean="0"/>
              <a:t>o what?).</a:t>
            </a:r>
          </a:p>
          <a:p>
            <a:pPr>
              <a:buFont typeface="Wingdings" pitchFamily="2" charset="2"/>
              <a:buChar char="Ø"/>
            </a:pPr>
            <a:endParaRPr lang="en-US" dirty="0" smtClean="0"/>
          </a:p>
          <a:p>
            <a:r>
              <a:rPr lang="en-US" dirty="0" smtClean="0"/>
              <a:t>	Most inquiries will culminate in a range of activities and assessments that support the goals of college and career readiness. They should also 	support the third feature of the C3 Framework</a:t>
            </a:r>
            <a:r>
              <a:rPr lang="en-US" b="1" dirty="0" smtClean="0"/>
              <a:t>: readiness for civic life. </a:t>
            </a:r>
          </a:p>
          <a:p>
            <a:r>
              <a:rPr lang="en-US" sz="1100" dirty="0" smtClean="0"/>
              <a:t>						</a:t>
            </a:r>
            <a:r>
              <a:rPr lang="en-US" sz="1100" b="1" i="1" dirty="0" smtClean="0"/>
              <a:t>			</a:t>
            </a:r>
            <a:r>
              <a:rPr lang="en-US" sz="1100" i="1" dirty="0" smtClean="0"/>
              <a:t>C3 Framework, 2013</a:t>
            </a:r>
          </a:p>
          <a:p>
            <a:pPr>
              <a:buFont typeface="Arial" pitchFamily="34" charset="0"/>
              <a:buChar char="•"/>
            </a:pPr>
            <a:endParaRPr lang="en-US" dirty="0" smtClean="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28</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solidFill>
                <a:srgbClr val="00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solidFill>
                <a:srgbClr val="00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rgbClr val="000000"/>
                </a:solidFill>
              </a:rPr>
              <a:t>The primary purpose of the </a:t>
            </a:r>
            <a:r>
              <a:rPr lang="en-US" i="1" dirty="0" smtClean="0">
                <a:solidFill>
                  <a:srgbClr val="000000"/>
                </a:solidFill>
              </a:rPr>
              <a:t>College, Career and Civic Life (C3) Framework for Social Studies State Standards</a:t>
            </a:r>
            <a:r>
              <a:rPr lang="en-US" dirty="0" smtClean="0">
                <a:solidFill>
                  <a:srgbClr val="000000"/>
                </a:solidFill>
              </a:rPr>
              <a:t> is to provide guidance to states on the concepts, skills and disciplinary tools necessary to prepare students for college, career, and civic life. In doing so, the C3 Framework offers guidance and support for rigorous student learning. That guidance and support takes form in an inquiry arc—a set of interlocking and mutually reinforcing ideas that feature the four Dimensions of informed inquiry in social studies.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solidFill>
                <a:srgbClr val="00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rgbClr val="000000"/>
                </a:solidFill>
              </a:rPr>
              <a:t>This model encourages building</a:t>
            </a:r>
            <a:r>
              <a:rPr lang="en-US" baseline="0" dirty="0" smtClean="0">
                <a:solidFill>
                  <a:srgbClr val="000000"/>
                </a:solidFill>
              </a:rPr>
              <a:t> of a culture of democratic values/engaging citizenship with our students.  </a:t>
            </a:r>
            <a:r>
              <a:rPr lang="en-US" baseline="0" dirty="0" err="1" smtClean="0">
                <a:solidFill>
                  <a:srgbClr val="000000"/>
                </a:solidFill>
              </a:rPr>
              <a:t>Alows</a:t>
            </a:r>
            <a:r>
              <a:rPr lang="en-US" baseline="0" dirty="0" smtClean="0">
                <a:solidFill>
                  <a:srgbClr val="000000"/>
                </a:solidFill>
              </a:rPr>
              <a:t> our students to build their own conclusions.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29</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Donna Philips expounds on how</a:t>
            </a:r>
            <a:r>
              <a:rPr lang="en-US" baseline="0" dirty="0" smtClean="0"/>
              <a:t> the model enhances student learning.</a:t>
            </a:r>
            <a:endParaRPr lang="en-US" dirty="0"/>
          </a:p>
        </p:txBody>
      </p:sp>
      <p:sp>
        <p:nvSpPr>
          <p:cNvPr id="4" name="Slide Number Placeholder 3"/>
          <p:cNvSpPr>
            <a:spLocks noGrp="1"/>
          </p:cNvSpPr>
          <p:nvPr>
            <p:ph type="sldNum" sz="quarter" idx="10"/>
          </p:nvPr>
        </p:nvSpPr>
        <p:spPr/>
        <p:txBody>
          <a:bodyPr/>
          <a:lstStyle/>
          <a:p>
            <a:pPr>
              <a:defRPr/>
            </a:pPr>
            <a:fld id="{82B4642C-63B5-4307-8743-7D447F744E57}" type="slidenum">
              <a:rPr lang="en-US" smtClean="0"/>
              <a:pPr>
                <a:defRPr/>
              </a:pPr>
              <a:t>30</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Pass the HI format/guide and also divide the group in grade bands looking at the following Hi’s</a:t>
            </a:r>
          </a:p>
        </p:txBody>
      </p:sp>
      <p:sp>
        <p:nvSpPr>
          <p:cNvPr id="4" name="Slide Number Placeholder 3"/>
          <p:cNvSpPr>
            <a:spLocks noGrp="1"/>
          </p:cNvSpPr>
          <p:nvPr>
            <p:ph type="sldNum" sz="quarter" idx="5"/>
          </p:nvPr>
        </p:nvSpPr>
        <p:spPr/>
        <p:txBody>
          <a:bodyPr/>
          <a:lstStyle/>
          <a:p>
            <a:pPr>
              <a:defRPr/>
            </a:pPr>
            <a:fld id="{5F16D390-F39F-44B0-96A4-C0BCC49014BB}" type="slidenum">
              <a:rPr lang="en-US" smtClean="0"/>
              <a:pPr>
                <a:defRPr/>
              </a:pPr>
              <a:t>31</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smtClean="0"/>
              <a:t>Activity: Think Pair Share</a:t>
            </a:r>
            <a:r>
              <a:rPr lang="en-US" dirty="0" smtClean="0"/>
              <a:t> </a:t>
            </a:r>
          </a:p>
          <a:p>
            <a:pPr eaLnBrk="1" hangingPunct="1">
              <a:spcBef>
                <a:spcPct val="0"/>
              </a:spcBef>
            </a:pPr>
            <a:r>
              <a:rPr lang="en-US" dirty="0" smtClean="0"/>
              <a:t>Have participants work with a partner to answer this question: </a:t>
            </a:r>
            <a:r>
              <a:rPr lang="en-US" b="1" i="1" dirty="0" smtClean="0"/>
              <a:t>What are primary sources and why should we have students use them? </a:t>
            </a:r>
          </a:p>
          <a:p>
            <a:pPr eaLnBrk="1" hangingPunct="1">
              <a:spcBef>
                <a:spcPct val="0"/>
              </a:spcBef>
            </a:pPr>
            <a:endParaRPr lang="en-US" b="1" i="1" dirty="0" smtClean="0"/>
          </a:p>
          <a:p>
            <a:pPr eaLnBrk="1" hangingPunct="1">
              <a:spcBef>
                <a:spcPct val="0"/>
              </a:spcBef>
            </a:pPr>
            <a:r>
              <a:rPr lang="en-US" dirty="0" smtClean="0"/>
              <a:t>Have teachers discuss possible answers to the question. Do not confirm or correct responses. Tell them that the question will be answered in the next few slides. Also instruct them to refer to their answer sheets for confirmation or corrections as the slides progress. </a:t>
            </a:r>
          </a:p>
          <a:p>
            <a:pPr eaLnBrk="1" hangingPunct="1">
              <a:spcBef>
                <a:spcPct val="0"/>
              </a:spcBef>
            </a:pPr>
            <a:endParaRPr lang="en-US" dirty="0" smtClean="0"/>
          </a:p>
          <a:p>
            <a:pPr eaLnBrk="1" hangingPunct="1">
              <a:spcBef>
                <a:spcPct val="0"/>
              </a:spcBef>
            </a:pPr>
            <a:r>
              <a:rPr lang="en-US" b="1" dirty="0" smtClean="0"/>
              <a:t>CLICK ONCE</a:t>
            </a:r>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E9910E-583D-40BC-A5F2-2956C19A1AC0}"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Ask each group to talk about their historical investigation and address the sources, analysis and compelling question from the packet. </a:t>
            </a:r>
          </a:p>
        </p:txBody>
      </p:sp>
      <p:sp>
        <p:nvSpPr>
          <p:cNvPr id="4" name="Slide Number Placeholder 3"/>
          <p:cNvSpPr>
            <a:spLocks noGrp="1"/>
          </p:cNvSpPr>
          <p:nvPr>
            <p:ph type="sldNum" sz="quarter" idx="5"/>
          </p:nvPr>
        </p:nvSpPr>
        <p:spPr/>
        <p:txBody>
          <a:bodyPr/>
          <a:lstStyle/>
          <a:p>
            <a:pPr>
              <a:defRPr/>
            </a:pPr>
            <a:fld id="{3F3F4264-3263-4EF9-AE30-D0ED0ED71E53}" type="slidenum">
              <a:rPr lang="en-US" smtClean="0"/>
              <a:pPr>
                <a:defRPr/>
              </a:pPr>
              <a:t>32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Slowly read the definition for </a:t>
            </a:r>
            <a:r>
              <a:rPr lang="en-US" b="1" dirty="0" smtClean="0"/>
              <a:t>Primary Sources</a:t>
            </a:r>
            <a:r>
              <a:rPr lang="en-US" dirty="0" smtClean="0"/>
              <a:t>. Have participants compare their responses to this definition. </a:t>
            </a:r>
            <a:r>
              <a:rPr lang="en-US" b="1" dirty="0" smtClean="0"/>
              <a:t>CLICK AGAIN</a:t>
            </a:r>
            <a:r>
              <a:rPr lang="en-US" dirty="0" smtClean="0"/>
              <a:t>: Slowly read the definition for </a:t>
            </a:r>
            <a:r>
              <a:rPr lang="en-US" b="1" dirty="0" smtClean="0"/>
              <a:t>Secondary Sources. </a:t>
            </a:r>
            <a:r>
              <a:rPr lang="en-US" dirty="0" smtClean="0"/>
              <a:t>Say: “What would you identify as the major difference between primary sources and secondary sources?”</a:t>
            </a:r>
          </a:p>
          <a:p>
            <a:pPr eaLnBrk="1" hangingPunct="1">
              <a:spcBef>
                <a:spcPct val="0"/>
              </a:spcBef>
            </a:pPr>
            <a:endParaRPr lang="en-US" dirty="0" smtClean="0"/>
          </a:p>
          <a:p>
            <a:pPr eaLnBrk="1" hangingPunct="1">
              <a:spcBef>
                <a:spcPct val="0"/>
              </a:spcBef>
            </a:pPr>
            <a:r>
              <a:rPr lang="en-US" dirty="0" smtClean="0"/>
              <a:t>Allow time for participants to respond.  </a:t>
            </a:r>
          </a:p>
          <a:p>
            <a:pPr eaLnBrk="1" hangingPunct="1">
              <a:spcBef>
                <a:spcPct val="0"/>
              </a:spcBef>
            </a:pPr>
            <a:endParaRPr lang="en-US" b="1" dirty="0" smtClean="0"/>
          </a:p>
          <a:p>
            <a:pPr eaLnBrk="1" hangingPunct="1">
              <a:spcBef>
                <a:spcPct val="0"/>
              </a:spcBef>
            </a:pPr>
            <a:r>
              <a:rPr lang="en-US" b="1" dirty="0" smtClean="0"/>
              <a:t>Correct Response: </a:t>
            </a:r>
            <a:r>
              <a:rPr lang="en-US" dirty="0" smtClean="0"/>
              <a:t>…that was produced by eyewitnesses or participants in the event (or words that give this response)</a:t>
            </a:r>
          </a:p>
          <a:p>
            <a:pPr eaLnBrk="1" hangingPunct="1">
              <a:spcBef>
                <a:spcPct val="0"/>
              </a:spcBef>
            </a:pPr>
            <a:endParaRPr lang="en-US" b="1" dirty="0" smtClean="0"/>
          </a:p>
          <a:p>
            <a:pPr eaLnBrk="1" hangingPunct="1">
              <a:spcBef>
                <a:spcPct val="0"/>
              </a:spcBef>
            </a:pPr>
            <a:r>
              <a:rPr lang="en-US" b="1" dirty="0" smtClean="0"/>
              <a:t>CLICK</a:t>
            </a:r>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3F2B4F-323E-4694-8A1D-EA6E0AC98966}"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Say: “Our original question was </a:t>
            </a:r>
            <a:r>
              <a:rPr lang="en-US" b="1" i="1" dirty="0" smtClean="0"/>
              <a:t>What are primary sources and why should we have students use them?</a:t>
            </a:r>
            <a:r>
              <a:rPr lang="en-US" i="1" dirty="0" smtClean="0"/>
              <a:t> </a:t>
            </a:r>
            <a:r>
              <a:rPr lang="en-US" dirty="0" smtClean="0"/>
              <a:t> </a:t>
            </a:r>
          </a:p>
          <a:p>
            <a:endParaRPr lang="en-US" dirty="0" smtClean="0"/>
          </a:p>
          <a:p>
            <a:r>
              <a:rPr lang="en-US" dirty="0" smtClean="0"/>
              <a:t>We have answered the first part of the question </a:t>
            </a:r>
            <a:r>
              <a:rPr lang="en-US" b="1" i="1" dirty="0" smtClean="0"/>
              <a:t>What are primary sources? </a:t>
            </a:r>
            <a:r>
              <a:rPr lang="en-US" b="1" dirty="0" smtClean="0"/>
              <a:t> </a:t>
            </a:r>
            <a:r>
              <a:rPr lang="en-US" dirty="0" smtClean="0"/>
              <a:t>Now we will explore </a:t>
            </a:r>
            <a:r>
              <a:rPr lang="en-US" b="1" i="1" dirty="0" smtClean="0"/>
              <a:t>Why should we have students use them?  </a:t>
            </a:r>
          </a:p>
          <a:p>
            <a:endParaRPr lang="en-US" b="1" i="1" dirty="0" smtClean="0"/>
          </a:p>
          <a:p>
            <a:r>
              <a:rPr lang="en-US" dirty="0" smtClean="0"/>
              <a:t>Read these two statements slowly and with emphasis on the last part – </a:t>
            </a:r>
            <a:r>
              <a:rPr lang="en-US" b="1" i="1" dirty="0" smtClean="0"/>
              <a:t>can give them a very real sense of what it was like to be alive during a past era.</a:t>
            </a:r>
          </a:p>
          <a:p>
            <a:endParaRPr lang="en-US" b="1" i="1" dirty="0" smtClean="0"/>
          </a:p>
          <a:p>
            <a:r>
              <a:rPr lang="en-US" b="1" dirty="0" smtClean="0"/>
              <a:t>CLICK</a:t>
            </a:r>
            <a:endParaRPr lang="en-US" dirty="0" smtClean="0"/>
          </a:p>
        </p:txBody>
      </p:sp>
      <p:sp>
        <p:nvSpPr>
          <p:cNvPr id="4" name="Slide Number Placeholder 3"/>
          <p:cNvSpPr>
            <a:spLocks noGrp="1"/>
          </p:cNvSpPr>
          <p:nvPr>
            <p:ph type="sldNum" sz="quarter" idx="5"/>
          </p:nvPr>
        </p:nvSpPr>
        <p:spPr/>
        <p:txBody>
          <a:bodyPr/>
          <a:lstStyle/>
          <a:p>
            <a:pPr>
              <a:defRPr/>
            </a:pPr>
            <a:fld id="{26C1AC40-0998-4DC7-AEDC-3F6D4590D0F3}"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Say: “Using primary sources accomplishes the goals of any great classroom instruction by “ </a:t>
            </a:r>
            <a:r>
              <a:rPr lang="en-US" b="1" dirty="0" smtClean="0"/>
              <a:t>CLICK</a:t>
            </a:r>
            <a:r>
              <a:rPr lang="en-US" dirty="0" smtClean="0"/>
              <a:t>  “engaging students in the content” </a:t>
            </a:r>
            <a:r>
              <a:rPr lang="en-US" b="1" dirty="0" smtClean="0"/>
              <a:t>CLICK </a:t>
            </a:r>
            <a:r>
              <a:rPr lang="en-US" dirty="0" smtClean="0"/>
              <a:t>“developing critical thinking skills” </a:t>
            </a:r>
            <a:r>
              <a:rPr lang="en-US" b="1" dirty="0" smtClean="0"/>
              <a:t>CLICK “</a:t>
            </a:r>
            <a:r>
              <a:rPr lang="en-US" dirty="0" smtClean="0"/>
              <a:t>and as a tool for constructing knowledge. </a:t>
            </a:r>
            <a:r>
              <a:rPr lang="en-US" b="1" dirty="0" smtClean="0"/>
              <a:t>CLICK “</a:t>
            </a:r>
            <a:r>
              <a:rPr lang="en-US" dirty="0" smtClean="0"/>
              <a:t>And to</a:t>
            </a:r>
            <a:r>
              <a:rPr lang="en-US" baseline="0" dirty="0" smtClean="0"/>
              <a:t> extend a thesis in an historical argument.”</a:t>
            </a:r>
            <a:r>
              <a:rPr lang="en-US" dirty="0" smtClean="0"/>
              <a:t>  Let’s take a closer look at each of these points.”</a:t>
            </a:r>
          </a:p>
          <a:p>
            <a:r>
              <a:rPr lang="en-US" b="1" dirty="0" smtClean="0"/>
              <a:t>CLICK</a:t>
            </a:r>
          </a:p>
        </p:txBody>
      </p:sp>
      <p:sp>
        <p:nvSpPr>
          <p:cNvPr id="4" name="Slide Number Placeholder 3"/>
          <p:cNvSpPr>
            <a:spLocks noGrp="1"/>
          </p:cNvSpPr>
          <p:nvPr>
            <p:ph type="sldNum" sz="quarter" idx="5"/>
          </p:nvPr>
        </p:nvSpPr>
        <p:spPr/>
        <p:txBody>
          <a:bodyPr/>
          <a:lstStyle/>
          <a:p>
            <a:pPr>
              <a:defRPr/>
            </a:pPr>
            <a:fld id="{B67FF7C9-2020-4230-912F-BDD628B63015}"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Say: “Take a moment to read each point on the slide.” (pause approximately 30 seconds for participants to read the slide silently.) </a:t>
            </a:r>
          </a:p>
          <a:p>
            <a:r>
              <a:rPr lang="en-US" dirty="0" smtClean="0"/>
              <a:t>Say: “The upshots from this slide (point to the 1</a:t>
            </a:r>
            <a:r>
              <a:rPr lang="en-US" baseline="30000" dirty="0" smtClean="0"/>
              <a:t>st</a:t>
            </a:r>
            <a:r>
              <a:rPr lang="en-US" dirty="0" smtClean="0"/>
              <a:t> point) are that primary sources help students make a personal connection”</a:t>
            </a:r>
          </a:p>
          <a:p>
            <a:r>
              <a:rPr lang="en-US" dirty="0" smtClean="0"/>
              <a:t>(point to the 2</a:t>
            </a:r>
            <a:r>
              <a:rPr lang="en-US" baseline="30000" dirty="0" smtClean="0"/>
              <a:t>nd</a:t>
            </a:r>
            <a:r>
              <a:rPr lang="en-US" dirty="0" smtClean="0"/>
              <a:t> point) “they encourage additional research” (point to the 3</a:t>
            </a:r>
            <a:r>
              <a:rPr lang="en-US" baseline="30000" dirty="0" smtClean="0"/>
              <a:t>rd</a:t>
            </a:r>
            <a:r>
              <a:rPr lang="en-US" dirty="0" smtClean="0"/>
              <a:t> point) and that they make the content “more real”. </a:t>
            </a:r>
          </a:p>
          <a:p>
            <a:endParaRPr lang="en-US" dirty="0" smtClean="0"/>
          </a:p>
          <a:p>
            <a:r>
              <a:rPr lang="en-US" dirty="0" smtClean="0"/>
              <a:t>Media specialists are a great resource</a:t>
            </a:r>
            <a:r>
              <a:rPr lang="en-US" baseline="0" dirty="0" smtClean="0"/>
              <a:t> when searching for useful/student friendly sources.</a:t>
            </a:r>
            <a:endParaRPr lang="en-US" dirty="0" smtClean="0"/>
          </a:p>
          <a:p>
            <a:endParaRPr lang="en-US" b="1" dirty="0" smtClean="0"/>
          </a:p>
          <a:p>
            <a:r>
              <a:rPr lang="en-US" b="1" dirty="0" smtClean="0"/>
              <a:t>CLICK</a:t>
            </a:r>
          </a:p>
        </p:txBody>
      </p:sp>
      <p:sp>
        <p:nvSpPr>
          <p:cNvPr id="4" name="Slide Number Placeholder 3"/>
          <p:cNvSpPr>
            <a:spLocks noGrp="1"/>
          </p:cNvSpPr>
          <p:nvPr>
            <p:ph type="sldNum" sz="quarter" idx="5"/>
          </p:nvPr>
        </p:nvSpPr>
        <p:spPr/>
        <p:txBody>
          <a:bodyPr/>
          <a:lstStyle/>
          <a:p>
            <a:pPr>
              <a:defRPr/>
            </a:pPr>
            <a:fld id="{23BDFE57-0AFA-4525-96BD-8B095E1644AA}"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smtClean="0"/>
              <a:t>Develop Critical Thinking Skills </a:t>
            </a:r>
            <a:r>
              <a:rPr lang="en-US" dirty="0" smtClean="0"/>
              <a:t>Say: “Maryland’s Social Studies State Curriculum (MDSC) calls for students to use primary sources in the Skills and Processes section of the standards.”</a:t>
            </a:r>
            <a:r>
              <a:rPr lang="en-US" baseline="0" dirty="0" smtClean="0"/>
              <a:t>  This section of the SC will eventually be replaced by the ideas and information found in the C3.</a:t>
            </a:r>
          </a:p>
          <a:p>
            <a:endParaRPr lang="en-US" dirty="0" smtClean="0"/>
          </a:p>
          <a:p>
            <a:r>
              <a:rPr lang="en-US" dirty="0" smtClean="0"/>
              <a:t>2</a:t>
            </a:r>
            <a:r>
              <a:rPr lang="en-US" baseline="30000" dirty="0" smtClean="0"/>
              <a:t>ND</a:t>
            </a:r>
            <a:r>
              <a:rPr lang="en-US" dirty="0" smtClean="0"/>
              <a:t> bullet – Read the slide and tell the participants that they will experience this aspect of using primary sources during the hands-on portion of the workshop. </a:t>
            </a:r>
          </a:p>
          <a:p>
            <a:r>
              <a:rPr lang="en-US" b="1" dirty="0" smtClean="0"/>
              <a:t>CLICK</a:t>
            </a:r>
            <a:endParaRPr lang="en-US" dirty="0" smtClean="0"/>
          </a:p>
        </p:txBody>
      </p:sp>
      <p:sp>
        <p:nvSpPr>
          <p:cNvPr id="4" name="Slide Number Placeholder 3"/>
          <p:cNvSpPr>
            <a:spLocks noGrp="1"/>
          </p:cNvSpPr>
          <p:nvPr>
            <p:ph type="sldNum" sz="quarter" idx="5"/>
          </p:nvPr>
        </p:nvSpPr>
        <p:spPr/>
        <p:txBody>
          <a:bodyPr/>
          <a:lstStyle/>
          <a:p>
            <a:pPr>
              <a:defRPr/>
            </a:pPr>
            <a:fld id="{926C604E-AC56-4294-A213-5D6A76BF745F}"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smtClean="0"/>
              <a:t>Develop Critical Thinking Skills – </a:t>
            </a:r>
            <a:r>
              <a:rPr lang="en-US" dirty="0" smtClean="0"/>
              <a:t>Read the slide and tell them that this should not be anything new.   </a:t>
            </a:r>
            <a:r>
              <a:rPr lang="en-US" b="1" dirty="0" smtClean="0"/>
              <a:t>Bias, purpose, and point of view </a:t>
            </a:r>
            <a:r>
              <a:rPr lang="en-US" dirty="0" smtClean="0"/>
              <a:t>are addressed in the state curriculum.</a:t>
            </a:r>
            <a:r>
              <a:rPr lang="en-US" b="1" dirty="0" smtClean="0"/>
              <a:t> </a:t>
            </a:r>
            <a:endParaRPr lang="en-US" dirty="0" smtClean="0"/>
          </a:p>
          <a:p>
            <a:r>
              <a:rPr lang="en-US" b="1" dirty="0" smtClean="0"/>
              <a:t>CLICK</a:t>
            </a:r>
            <a:endParaRPr lang="en-US" dirty="0" smtClean="0"/>
          </a:p>
        </p:txBody>
      </p:sp>
      <p:sp>
        <p:nvSpPr>
          <p:cNvPr id="4" name="Slide Number Placeholder 3"/>
          <p:cNvSpPr>
            <a:spLocks noGrp="1"/>
          </p:cNvSpPr>
          <p:nvPr>
            <p:ph type="sldNum" sz="quarter" idx="5"/>
          </p:nvPr>
        </p:nvSpPr>
        <p:spPr/>
        <p:txBody>
          <a:bodyPr/>
          <a:lstStyle/>
          <a:p>
            <a:pPr>
              <a:defRPr/>
            </a:pPr>
            <a:fld id="{0C040396-EE40-4375-A0FA-7B6420DE6686}"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86215F92-D571-48FF-AD96-17B077938F34}" type="datetimeFigureOut">
              <a:rPr lang="en-US"/>
              <a:pPr>
                <a:defRPr/>
              </a:pPr>
              <a:t>6/20/2014</a:t>
            </a:fld>
            <a:endParaRPr lang="en-US" dirty="0"/>
          </a:p>
        </p:txBody>
      </p:sp>
      <p:sp>
        <p:nvSpPr>
          <p:cNvPr id="6" name="Footer Placeholder 1"/>
          <p:cNvSpPr>
            <a:spLocks noGrp="1"/>
          </p:cNvSpPr>
          <p:nvPr>
            <p:ph type="ftr" sz="quarter" idx="11"/>
          </p:nvPr>
        </p:nvSpPr>
        <p:spPr/>
        <p:txBody>
          <a:bodyPr/>
          <a:lstStyle>
            <a:lvl1pPr>
              <a:defRPr/>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32C4757B-04C1-42D5-8987-BC1893E47391}"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0"/>
          <p:cNvSpPr>
            <a:spLocks noGrp="1"/>
          </p:cNvSpPr>
          <p:nvPr>
            <p:ph type="dt" sz="half" idx="10"/>
          </p:nvPr>
        </p:nvSpPr>
        <p:spPr/>
        <p:txBody>
          <a:bodyPr/>
          <a:lstStyle>
            <a:lvl1pPr>
              <a:defRPr/>
            </a:lvl1pPr>
          </a:lstStyle>
          <a:p>
            <a:pPr>
              <a:defRPr/>
            </a:pPr>
            <a:fld id="{CD5B8876-3761-42B6-9F61-3F5DDB22BBEF}" type="datetimeFigureOut">
              <a:rPr lang="en-US"/>
              <a:pPr>
                <a:defRPr/>
              </a:pPr>
              <a:t>6/20/2014</a:t>
            </a:fld>
            <a:endParaRPr lang="en-US" dirty="0"/>
          </a:p>
        </p:txBody>
      </p:sp>
      <p:sp>
        <p:nvSpPr>
          <p:cNvPr id="5" name="Footer Placeholder 2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B8602192-F681-4115-9444-DD4822307EE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2E9FA80-B3B2-4AB4-BA10-D6F90DC1FABA}" type="datetimeFigureOut">
              <a:rPr lang="en-US"/>
              <a:pPr>
                <a:defRPr/>
              </a:pPr>
              <a:t>6/20/2014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F78393-2C7E-45A9-B1C7-56B5B894C1FD}"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A15D3897-962F-407D-AF41-C8DA55D8AD48}" type="datetimeFigureOut">
              <a:rPr lang="en-US"/>
              <a:pPr>
                <a:defRPr/>
              </a:pPr>
              <a:t>6/20/2014</a:t>
            </a:fld>
            <a:endParaRPr lang="en-US" dirty="0"/>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en-US"/>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2E6B9579-AC4B-4850-BB90-1EDFDC49A630}"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3D5C4647-6A2E-407B-B10A-DFA9AA72BCE4}" type="datetimeFigureOut">
              <a:rPr lang="en-US"/>
              <a:pPr>
                <a:defRPr/>
              </a:pPr>
              <a:t>6/20/2014</a:t>
            </a:fld>
            <a:endParaRPr lang="en-US" dirty="0"/>
          </a:p>
        </p:txBody>
      </p:sp>
      <p:sp>
        <p:nvSpPr>
          <p:cNvPr id="7" name="Footer Placeholder 10"/>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E261E3D3-1F1C-4293-8719-92DCE6BB0836}"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fld id="{842C1B5D-AF6D-4FC7-A4C7-A5C5A1906A31}" type="datetimeFigureOut">
              <a:rPr lang="en-US"/>
              <a:pPr>
                <a:defRPr/>
              </a:pPr>
              <a:t>6/20/2014</a:t>
            </a:fld>
            <a:endParaRPr lang="en-US" dirty="0"/>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D424DF65-867B-4DBB-BF76-C29170FA0E3A}"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BEB288F3-0F22-4D23-A910-7E89662B6AAC}" type="datetimeFigureOut">
              <a:rPr lang="en-US"/>
              <a:pPr>
                <a:defRPr/>
              </a:pPr>
              <a:t>6/20/2014</a:t>
            </a:fld>
            <a:endParaRPr lang="en-US" dirty="0"/>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C7C520A9-63C7-4055-95E7-79F6E730FFE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3" name="Date Placeholder 10"/>
          <p:cNvSpPr>
            <a:spLocks noGrp="1"/>
          </p:cNvSpPr>
          <p:nvPr>
            <p:ph type="dt" sz="half" idx="10"/>
          </p:nvPr>
        </p:nvSpPr>
        <p:spPr/>
        <p:txBody>
          <a:bodyPr/>
          <a:lstStyle>
            <a:lvl1pPr>
              <a:defRPr/>
            </a:lvl1pPr>
          </a:lstStyle>
          <a:p>
            <a:pPr>
              <a:defRPr/>
            </a:pPr>
            <a:fld id="{1EE53C0A-A2F8-4B0F-A390-EA623F6210E0}" type="datetimeFigureOut">
              <a:rPr lang="en-US"/>
              <a:pPr>
                <a:defRPr/>
              </a:pPr>
              <a:t>6/20/2014</a:t>
            </a:fld>
            <a:endParaRPr lang="en-US" dirty="0"/>
          </a:p>
        </p:txBody>
      </p:sp>
      <p:sp>
        <p:nvSpPr>
          <p:cNvPr id="4" name="Footer Placeholder 2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FE1819D3-18C8-490D-8F7D-187106CED6D6}"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6D2C2109-8E23-4DA3-9187-4B288E91D76C}" type="datetimeFigureOut">
              <a:rPr lang="en-US"/>
              <a:pPr>
                <a:defRPr/>
              </a:pPr>
              <a:t>6/20/2014</a:t>
            </a:fld>
            <a:endParaRPr lang="en-US" dirty="0"/>
          </a:p>
        </p:txBody>
      </p:sp>
      <p:sp>
        <p:nvSpPr>
          <p:cNvPr id="3" name="Footer Placeholder 23"/>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CF093CB9-0F23-44F3-82D7-CBE9394FB7A6}"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32095B5F-4957-4DE7-AFA2-4A56A9BA318F}" type="datetimeFigureOut">
              <a:rPr lang="en-US"/>
              <a:pPr>
                <a:defRPr/>
              </a:pPr>
              <a:t>6/20/2014</a:t>
            </a:fld>
            <a:endParaRPr lang="en-US" dirty="0"/>
          </a:p>
        </p:txBody>
      </p:sp>
      <p:sp>
        <p:nvSpPr>
          <p:cNvPr id="7" name="Footer Placeholder 28"/>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4F5795F0-24A4-4CF7-BE97-58DEA6F8876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6"/>
          <p:cNvSpPr>
            <a:spLocks noGrp="1"/>
          </p:cNvSpPr>
          <p:nvPr>
            <p:ph type="dt" sz="half" idx="10"/>
          </p:nvPr>
        </p:nvSpPr>
        <p:spPr/>
        <p:txBody>
          <a:bodyPr/>
          <a:lstStyle>
            <a:lvl1pPr>
              <a:defRPr/>
            </a:lvl1pPr>
          </a:lstStyle>
          <a:p>
            <a:pPr>
              <a:defRPr/>
            </a:pPr>
            <a:fld id="{C4AEDDB0-49A8-42BC-81AF-E5B520DE4855}" type="datetimeFigureOut">
              <a:rPr lang="en-US"/>
              <a:pPr>
                <a:defRPr/>
              </a:pPr>
              <a:t>6/20/2014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30"/>
          <p:cNvSpPr>
            <a:spLocks noGrp="1"/>
          </p:cNvSpPr>
          <p:nvPr>
            <p:ph type="sldNum" sz="quarter" idx="12"/>
          </p:nvPr>
        </p:nvSpPr>
        <p:spPr/>
        <p:txBody>
          <a:bodyPr/>
          <a:lstStyle>
            <a:lvl1pPr>
              <a:defRPr/>
            </a:lvl1pPr>
          </a:lstStyle>
          <a:p>
            <a:pPr>
              <a:defRPr/>
            </a:pPr>
            <a:fld id="{74AB836D-A4AA-4291-9C95-AD918AAFB1B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029"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fld id="{64CF624D-0833-4484-88BB-0F5BD254E746}" type="datetimeFigureOut">
              <a:rPr lang="en-US"/>
              <a:pPr>
                <a:defRPr/>
              </a:pPr>
              <a:t>6/20/2014</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fld id="{5E1E3F2C-6767-4587-9E26-DB41FA24E6FB}" type="slidenum">
              <a:rPr lang="en-US"/>
              <a:pPr>
                <a:defRPr/>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84" r:id="rId4"/>
    <p:sldLayoutId id="2147483990" r:id="rId5"/>
    <p:sldLayoutId id="2147483985" r:id="rId6"/>
    <p:sldLayoutId id="2147483991" r:id="rId7"/>
    <p:sldLayoutId id="2147483992" r:id="rId8"/>
    <p:sldLayoutId id="2147483993" r:id="rId9"/>
    <p:sldLayoutId id="2147483986" r:id="rId10"/>
    <p:sldLayoutId id="2147483994"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ideo" Target="file:///E:\Impliment%20C3.wmv" TargetMode="Externa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Placeholder 4"/>
          <p:cNvSpPr>
            <a:spLocks noGrp="1"/>
          </p:cNvSpPr>
          <p:nvPr>
            <p:ph type="body" sz="half" idx="2"/>
          </p:nvPr>
        </p:nvSpPr>
        <p:spPr>
          <a:xfrm>
            <a:off x="152400" y="5532438"/>
            <a:ext cx="8839200" cy="1096962"/>
          </a:xfrm>
        </p:spPr>
        <p:txBody>
          <a:bodyPr/>
          <a:lstStyle/>
          <a:p>
            <a:pPr algn="ctr" eaLnBrk="1" hangingPunct="1"/>
            <a:r>
              <a:rPr lang="en-US" sz="3600" b="1" dirty="0" smtClean="0">
                <a:latin typeface="Aharoni" pitchFamily="2" charset="-79"/>
                <a:cs typeface="Aharoni" pitchFamily="2" charset="-79"/>
              </a:rPr>
              <a:t> </a:t>
            </a:r>
            <a:r>
              <a:rPr lang="en-US" sz="3200" b="1" dirty="0" smtClean="0">
                <a:latin typeface="Aharoni" pitchFamily="2" charset="-79"/>
                <a:cs typeface="Aharoni" pitchFamily="2" charset="-79"/>
              </a:rPr>
              <a:t>Engaging Students in History: Analyzing Sources and Writing Historic Arguments</a:t>
            </a:r>
          </a:p>
        </p:txBody>
      </p:sp>
      <p:pic>
        <p:nvPicPr>
          <p:cNvPr id="10244" name="Picture 6" descr="San_Francisco_Pacific_Railroad_Bond_WPRR_1865.jpg"/>
          <p:cNvPicPr>
            <a:picLocks noChangeAspect="1"/>
          </p:cNvPicPr>
          <p:nvPr/>
        </p:nvPicPr>
        <p:blipFill>
          <a:blip r:embed="rId3" cstate="print"/>
          <a:srcRect/>
          <a:stretch>
            <a:fillRect/>
          </a:stretch>
        </p:blipFill>
        <p:spPr bwMode="auto">
          <a:xfrm>
            <a:off x="4114800" y="3047999"/>
            <a:ext cx="2852659" cy="2133601"/>
          </a:xfrm>
          <a:prstGeom prst="rect">
            <a:avLst/>
          </a:prstGeom>
          <a:noFill/>
          <a:ln w="9525">
            <a:noFill/>
            <a:miter lim="800000"/>
            <a:headEnd/>
            <a:tailEnd/>
          </a:ln>
        </p:spPr>
      </p:pic>
      <p:pic>
        <p:nvPicPr>
          <p:cNvPr id="10245" name="Picture 7" descr="douglass-l-discriptive.gif"/>
          <p:cNvPicPr>
            <a:picLocks noChangeAspect="1"/>
          </p:cNvPicPr>
          <p:nvPr/>
        </p:nvPicPr>
        <p:blipFill>
          <a:blip r:embed="rId4" cstate="print"/>
          <a:srcRect/>
          <a:stretch>
            <a:fillRect/>
          </a:stretch>
        </p:blipFill>
        <p:spPr bwMode="auto">
          <a:xfrm>
            <a:off x="152400" y="117458"/>
            <a:ext cx="1627188" cy="4000554"/>
          </a:xfrm>
          <a:prstGeom prst="rect">
            <a:avLst/>
          </a:prstGeom>
          <a:noFill/>
          <a:ln w="9525">
            <a:noFill/>
            <a:miter lim="800000"/>
            <a:headEnd/>
            <a:tailEnd/>
          </a:ln>
        </p:spPr>
      </p:pic>
      <p:pic>
        <p:nvPicPr>
          <p:cNvPr id="10246" name="Picture 8" descr="Pocahontas2.jpg"/>
          <p:cNvPicPr>
            <a:picLocks noChangeAspect="1"/>
          </p:cNvPicPr>
          <p:nvPr/>
        </p:nvPicPr>
        <p:blipFill>
          <a:blip r:embed="rId5" cstate="print"/>
          <a:srcRect/>
          <a:stretch>
            <a:fillRect/>
          </a:stretch>
        </p:blipFill>
        <p:spPr bwMode="auto">
          <a:xfrm>
            <a:off x="7346950" y="3681412"/>
            <a:ext cx="1644650" cy="1804988"/>
          </a:xfrm>
          <a:prstGeom prst="rect">
            <a:avLst/>
          </a:prstGeom>
          <a:noFill/>
          <a:ln w="9525">
            <a:noFill/>
            <a:miter lim="800000"/>
            <a:headEnd/>
            <a:tailEnd/>
          </a:ln>
        </p:spPr>
      </p:pic>
      <p:pic>
        <p:nvPicPr>
          <p:cNvPr id="10247" name="Picture 9" descr="Black and White Photo of EP s.gif"/>
          <p:cNvPicPr>
            <a:picLocks noChangeAspect="1"/>
          </p:cNvPicPr>
          <p:nvPr/>
        </p:nvPicPr>
        <p:blipFill>
          <a:blip r:embed="rId6" cstate="print"/>
          <a:srcRect/>
          <a:stretch>
            <a:fillRect/>
          </a:stretch>
        </p:blipFill>
        <p:spPr bwMode="auto">
          <a:xfrm>
            <a:off x="1905000" y="609600"/>
            <a:ext cx="3314700" cy="2209800"/>
          </a:xfrm>
          <a:prstGeom prst="rect">
            <a:avLst/>
          </a:prstGeom>
          <a:noFill/>
          <a:ln w="9525">
            <a:noFill/>
            <a:miter lim="800000"/>
            <a:headEnd/>
            <a:tailEnd/>
          </a:ln>
        </p:spPr>
      </p:pic>
      <p:pic>
        <p:nvPicPr>
          <p:cNvPr id="10248" name="Picture 10" descr="james-island-south-carolina.jpg"/>
          <p:cNvPicPr>
            <a:picLocks noChangeAspect="1"/>
          </p:cNvPicPr>
          <p:nvPr/>
        </p:nvPicPr>
        <p:blipFill>
          <a:blip r:embed="rId7" cstate="print"/>
          <a:srcRect/>
          <a:stretch>
            <a:fillRect/>
          </a:stretch>
        </p:blipFill>
        <p:spPr bwMode="auto">
          <a:xfrm>
            <a:off x="228600" y="4267200"/>
            <a:ext cx="3688336" cy="1219200"/>
          </a:xfrm>
          <a:prstGeom prst="rect">
            <a:avLst/>
          </a:prstGeom>
          <a:noFill/>
          <a:ln w="9525">
            <a:noFill/>
            <a:miter lim="800000"/>
            <a:headEnd/>
            <a:tailEnd/>
          </a:ln>
        </p:spPr>
      </p:pic>
      <p:pic>
        <p:nvPicPr>
          <p:cNvPr id="10249" name="Picture 14" descr="280px-Baltimore_fire_aftermath.jpg"/>
          <p:cNvPicPr>
            <a:picLocks noChangeAspect="1"/>
          </p:cNvPicPr>
          <p:nvPr/>
        </p:nvPicPr>
        <p:blipFill>
          <a:blip r:embed="rId8" cstate="print"/>
          <a:srcRect/>
          <a:stretch>
            <a:fillRect/>
          </a:stretch>
        </p:blipFill>
        <p:spPr bwMode="auto">
          <a:xfrm>
            <a:off x="5308600" y="152400"/>
            <a:ext cx="37338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b="1" dirty="0" smtClean="0"/>
              <a:t>Construct knowledge</a:t>
            </a:r>
            <a:endParaRPr lang="en-US" dirty="0"/>
          </a:p>
        </p:txBody>
      </p:sp>
      <p:sp>
        <p:nvSpPr>
          <p:cNvPr id="20483" name="Content Placeholder 2"/>
          <p:cNvSpPr>
            <a:spLocks noGrp="1"/>
          </p:cNvSpPr>
          <p:nvPr>
            <p:ph idx="1"/>
          </p:nvPr>
        </p:nvSpPr>
        <p:spPr>
          <a:xfrm>
            <a:off x="304800" y="1554163"/>
            <a:ext cx="8686800" cy="2484437"/>
          </a:xfrm>
        </p:spPr>
        <p:txBody>
          <a:bodyPr/>
          <a:lstStyle/>
          <a:p>
            <a:pPr eaLnBrk="1" hangingPunct="1">
              <a:buFont typeface="Wingdings 2" pitchFamily="18" charset="2"/>
              <a:buNone/>
            </a:pPr>
            <a:r>
              <a:rPr lang="en-US" dirty="0" smtClean="0"/>
              <a:t>Inquiry into primary sources encourages students to wrestle with contradictions and compare multiple sources that represent differing points of view, confronting the complexity of the past.</a:t>
            </a:r>
          </a:p>
        </p:txBody>
      </p:sp>
      <p:pic>
        <p:nvPicPr>
          <p:cNvPr id="36866" name="Picture 2" descr="http://dbmz6k5r32451.cloudfront.net/wp-content/uploads/contradictions01.jpg"/>
          <p:cNvPicPr>
            <a:picLocks noChangeAspect="1" noChangeArrowheads="1"/>
          </p:cNvPicPr>
          <p:nvPr/>
        </p:nvPicPr>
        <p:blipFill>
          <a:blip r:embed="rId3" cstate="print"/>
          <a:srcRect/>
          <a:stretch>
            <a:fillRect/>
          </a:stretch>
        </p:blipFill>
        <p:spPr bwMode="auto">
          <a:xfrm>
            <a:off x="3429000" y="3638551"/>
            <a:ext cx="2286000" cy="31432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b="1" dirty="0" smtClean="0"/>
              <a:t>Construct knowledge</a:t>
            </a:r>
            <a:endParaRPr lang="en-US" dirty="0"/>
          </a:p>
        </p:txBody>
      </p:sp>
      <p:sp>
        <p:nvSpPr>
          <p:cNvPr id="21507" name="Content Placeholder 2"/>
          <p:cNvSpPr>
            <a:spLocks noGrp="1"/>
          </p:cNvSpPr>
          <p:nvPr>
            <p:ph idx="1"/>
          </p:nvPr>
        </p:nvSpPr>
        <p:spPr>
          <a:xfrm>
            <a:off x="228600" y="1554163"/>
            <a:ext cx="8686800" cy="2789237"/>
          </a:xfrm>
        </p:spPr>
        <p:txBody>
          <a:bodyPr/>
          <a:lstStyle/>
          <a:p>
            <a:pPr eaLnBrk="1" hangingPunct="1">
              <a:buFont typeface="Wingdings 2" pitchFamily="18" charset="2"/>
              <a:buNone/>
            </a:pPr>
            <a:r>
              <a:rPr lang="en-US" dirty="0" smtClean="0"/>
              <a:t>Students construct knowledge as they form reasoned conclusions, base their conclusions on evidence, and connect primary sources to the context in which they were created, synthesizing information from multiple sources.</a:t>
            </a:r>
          </a:p>
        </p:txBody>
      </p:sp>
      <p:pic>
        <p:nvPicPr>
          <p:cNvPr id="34818" name="Picture 2" descr="http://www.thebrpage.net/forum/uploads/3188/CONTEXT.jpg"/>
          <p:cNvPicPr>
            <a:picLocks noChangeAspect="1" noChangeArrowheads="1"/>
          </p:cNvPicPr>
          <p:nvPr/>
        </p:nvPicPr>
        <p:blipFill>
          <a:blip r:embed="rId3" cstate="print"/>
          <a:srcRect/>
          <a:stretch>
            <a:fillRect/>
          </a:stretch>
        </p:blipFill>
        <p:spPr bwMode="auto">
          <a:xfrm>
            <a:off x="3214445" y="4114800"/>
            <a:ext cx="2729155" cy="2667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b="1" dirty="0" smtClean="0"/>
              <a:t>Construct knowledge</a:t>
            </a:r>
            <a:endParaRPr lang="en-US" dirty="0"/>
          </a:p>
        </p:txBody>
      </p:sp>
      <p:sp>
        <p:nvSpPr>
          <p:cNvPr id="22531" name="Content Placeholder 2"/>
          <p:cNvSpPr>
            <a:spLocks noGrp="1"/>
          </p:cNvSpPr>
          <p:nvPr>
            <p:ph idx="1"/>
          </p:nvPr>
        </p:nvSpPr>
        <p:spPr/>
        <p:txBody>
          <a:bodyPr/>
          <a:lstStyle/>
          <a:p>
            <a:pPr eaLnBrk="1" hangingPunct="1">
              <a:buFont typeface="Wingdings 2" pitchFamily="18" charset="2"/>
              <a:buNone/>
            </a:pPr>
            <a:endParaRPr lang="en-US" smtClean="0"/>
          </a:p>
          <a:p>
            <a:pPr eaLnBrk="1" hangingPunct="1">
              <a:buFont typeface="Wingdings 2" pitchFamily="18" charset="2"/>
              <a:buNone/>
            </a:pPr>
            <a:r>
              <a:rPr lang="en-US" smtClean="0"/>
              <a:t>Integrating what they glean from comparing primary sources with what they already know, and what they learn from research, allows students to construct content knowledge and deepen understanding.                       </a:t>
            </a:r>
          </a:p>
          <a:p>
            <a:pPr eaLnBrk="1" hangingPunct="1"/>
            <a:endParaRPr lang="en-US" smtClean="0"/>
          </a:p>
          <a:p>
            <a:pPr algn="r" eaLnBrk="1" hangingPunct="1">
              <a:buFont typeface="Wingdings 2" pitchFamily="18" charset="2"/>
              <a:buNone/>
            </a:pPr>
            <a:r>
              <a:rPr lang="en-US" smtClean="0"/>
              <a:t> </a:t>
            </a:r>
            <a:r>
              <a:rPr lang="en-US" sz="1200" smtClean="0"/>
              <a:t>(National Archives website)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eaLnBrk="1" hangingPunct="1">
              <a:defRPr/>
            </a:pPr>
            <a:r>
              <a:rPr lang="en-US" dirty="0" smtClean="0"/>
              <a:t>What Does Common Core Say?</a:t>
            </a:r>
            <a:endParaRPr lang="en-US" dirty="0"/>
          </a:p>
        </p:txBody>
      </p:sp>
      <p:sp>
        <p:nvSpPr>
          <p:cNvPr id="5" name="Content Placeholder 4"/>
          <p:cNvSpPr>
            <a:spLocks noGrp="1"/>
          </p:cNvSpPr>
          <p:nvPr>
            <p:ph idx="1"/>
          </p:nvPr>
        </p:nvSpPr>
        <p:spPr>
          <a:xfrm>
            <a:off x="152400" y="1371600"/>
            <a:ext cx="8839200" cy="5029199"/>
          </a:xfrm>
        </p:spPr>
        <p:txBody>
          <a:bodyPr/>
          <a:lstStyle/>
          <a:p>
            <a:pPr eaLnBrk="1" hangingPunct="1">
              <a:buNone/>
              <a:defRPr/>
            </a:pPr>
            <a:r>
              <a:rPr lang="en-US" sz="2400" dirty="0" smtClean="0"/>
              <a:t>Reading Standards for Literacy in History/Social Studies 6–12 </a:t>
            </a:r>
            <a:r>
              <a:rPr lang="en-US" sz="2400" b="1" dirty="0" smtClean="0"/>
              <a:t>Integration of Knowledge and Ideas:</a:t>
            </a:r>
          </a:p>
          <a:p>
            <a:pPr eaLnBrk="1" hangingPunct="1">
              <a:buFont typeface="Wingdings 2" pitchFamily="18" charset="2"/>
              <a:buNone/>
              <a:defRPr/>
            </a:pPr>
            <a:endParaRPr lang="en-US" sz="1200" b="1" dirty="0" smtClean="0"/>
          </a:p>
          <a:p>
            <a:pPr eaLnBrk="1" hangingPunct="1">
              <a:buNone/>
              <a:defRPr/>
            </a:pPr>
            <a:r>
              <a:rPr lang="en-US" sz="2400" dirty="0" smtClean="0">
                <a:solidFill>
                  <a:schemeClr val="bg2">
                    <a:lumMod val="10000"/>
                  </a:schemeClr>
                </a:solidFill>
              </a:rPr>
              <a:t>7. Integrate and evaluate content presented in diverse formats and media, including visually and quantitatively, as well as in words.</a:t>
            </a:r>
          </a:p>
          <a:p>
            <a:pPr eaLnBrk="1" hangingPunct="1">
              <a:buNone/>
              <a:defRPr/>
            </a:pPr>
            <a:endParaRPr lang="en-US" sz="1200" dirty="0" smtClean="0">
              <a:solidFill>
                <a:schemeClr val="bg2">
                  <a:lumMod val="10000"/>
                </a:schemeClr>
              </a:solidFill>
            </a:endParaRPr>
          </a:p>
          <a:p>
            <a:pPr eaLnBrk="1" hangingPunct="1">
              <a:buNone/>
              <a:defRPr/>
            </a:pPr>
            <a:r>
              <a:rPr lang="en-US" sz="2400" dirty="0" smtClean="0">
                <a:solidFill>
                  <a:schemeClr val="bg2">
                    <a:lumMod val="10000"/>
                  </a:schemeClr>
                </a:solidFill>
              </a:rPr>
              <a:t>8. Delineate and evaluate the argument and specific claims in a text, including the validity of the reasoning as well as the relevance and sufficiency of the evidence.</a:t>
            </a:r>
          </a:p>
          <a:p>
            <a:pPr eaLnBrk="1" hangingPunct="1">
              <a:buNone/>
              <a:defRPr/>
            </a:pPr>
            <a:endParaRPr lang="en-US" sz="1200" dirty="0" smtClean="0">
              <a:solidFill>
                <a:schemeClr val="bg2">
                  <a:lumMod val="10000"/>
                </a:schemeClr>
              </a:solidFill>
            </a:endParaRPr>
          </a:p>
          <a:p>
            <a:pPr eaLnBrk="1" hangingPunct="1">
              <a:buNone/>
              <a:defRPr/>
            </a:pPr>
            <a:r>
              <a:rPr lang="en-US" sz="2400" dirty="0" smtClean="0">
                <a:solidFill>
                  <a:schemeClr val="bg2">
                    <a:lumMod val="10000"/>
                  </a:schemeClr>
                </a:solidFill>
              </a:rPr>
              <a:t>9. Analyze how two or more texts address similar themes or topics in order to build knowledge or to compare the approaches the authors take.</a:t>
            </a:r>
            <a:endParaRPr 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dirty="0" smtClean="0"/>
              <a:t>What Does Common Core Say?</a:t>
            </a:r>
            <a:endParaRPr lang="en-US" dirty="0"/>
          </a:p>
        </p:txBody>
      </p:sp>
      <p:sp>
        <p:nvSpPr>
          <p:cNvPr id="24579" name="Content Placeholder 2"/>
          <p:cNvSpPr>
            <a:spLocks noGrp="1"/>
          </p:cNvSpPr>
          <p:nvPr>
            <p:ph idx="1"/>
          </p:nvPr>
        </p:nvSpPr>
        <p:spPr>
          <a:xfrm>
            <a:off x="152400" y="1371600"/>
            <a:ext cx="8839200" cy="4953000"/>
          </a:xfrm>
        </p:spPr>
        <p:txBody>
          <a:bodyPr/>
          <a:lstStyle/>
          <a:p>
            <a:pPr marL="0" indent="0" algn="ctr" eaLnBrk="1" hangingPunct="1">
              <a:buNone/>
            </a:pPr>
            <a:r>
              <a:rPr lang="en-US" sz="2200" b="1" dirty="0" smtClean="0"/>
              <a:t>Anchor Standards for Writing Research to Build and Present Knowledge</a:t>
            </a:r>
          </a:p>
          <a:p>
            <a:pPr marL="0" indent="0" algn="ctr" eaLnBrk="1" hangingPunct="1">
              <a:buNone/>
            </a:pPr>
            <a:endParaRPr lang="en-US" sz="1200" b="1" dirty="0" smtClean="0"/>
          </a:p>
          <a:p>
            <a:pPr eaLnBrk="1" hangingPunct="1">
              <a:buNone/>
            </a:pPr>
            <a:r>
              <a:rPr lang="en-US" sz="2400" dirty="0" smtClean="0"/>
              <a:t>7. Conduct short as well as more sustained research projects based on focused questions, demonstrating understanding of the subject under investigation.</a:t>
            </a:r>
          </a:p>
          <a:p>
            <a:pPr eaLnBrk="1" hangingPunct="1">
              <a:buNone/>
            </a:pPr>
            <a:endParaRPr lang="en-US" sz="1200" dirty="0" smtClean="0"/>
          </a:p>
          <a:p>
            <a:pPr eaLnBrk="1" hangingPunct="1">
              <a:buNone/>
            </a:pPr>
            <a:r>
              <a:rPr lang="en-US" sz="2400" dirty="0" smtClean="0"/>
              <a:t>8. Gather relevant information from multiple print and digital sources, assess the credibility and accuracy of each source, and integrate the information while avoiding plagiarism.</a:t>
            </a:r>
          </a:p>
          <a:p>
            <a:pPr eaLnBrk="1" hangingPunct="1">
              <a:buNone/>
            </a:pPr>
            <a:endParaRPr lang="en-US" sz="1200" dirty="0" smtClean="0"/>
          </a:p>
          <a:p>
            <a:pPr eaLnBrk="1" hangingPunct="1">
              <a:buNone/>
            </a:pPr>
            <a:r>
              <a:rPr lang="en-US" sz="2400" dirty="0" smtClean="0"/>
              <a:t>9. Draw evidence from literary or informational texts to support analysis, reflection, and research.</a:t>
            </a:r>
            <a:endParaRPr lang="en-US" sz="20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What Does the State Curriculum Say?</a:t>
            </a:r>
            <a:endParaRPr lang="en-US" dirty="0"/>
          </a:p>
        </p:txBody>
      </p:sp>
      <p:sp>
        <p:nvSpPr>
          <p:cNvPr id="3" name="Content Placeholder 2"/>
          <p:cNvSpPr>
            <a:spLocks noGrp="1"/>
          </p:cNvSpPr>
          <p:nvPr>
            <p:ph idx="1"/>
          </p:nvPr>
        </p:nvSpPr>
        <p:spPr>
          <a:xfrm>
            <a:off x="152400" y="1554163"/>
            <a:ext cx="8839200" cy="5075237"/>
          </a:xfrm>
        </p:spPr>
        <p:txBody>
          <a:bodyPr/>
          <a:lstStyle/>
          <a:p>
            <a:pPr eaLnBrk="1" hangingPunct="1">
              <a:buNone/>
              <a:defRPr/>
            </a:pPr>
            <a:r>
              <a:rPr lang="en-US" sz="2200" dirty="0" smtClean="0"/>
              <a:t>6.0 CONTENT STANDARD: SOCIAL STUDIES SKILLS AND PROCESSES</a:t>
            </a:r>
            <a:endParaRPr lang="en-US" sz="2200" b="1" dirty="0" smtClean="0">
              <a:solidFill>
                <a:srgbClr val="FF0000"/>
              </a:solidFill>
            </a:endParaRPr>
          </a:p>
          <a:p>
            <a:pPr eaLnBrk="1" hangingPunct="1">
              <a:buFont typeface="Wingdings 2" pitchFamily="18" charset="2"/>
              <a:buNone/>
              <a:defRPr/>
            </a:pPr>
            <a:r>
              <a:rPr lang="en-US" sz="2400" b="1" dirty="0" smtClean="0"/>
              <a:t>Topic</a:t>
            </a:r>
          </a:p>
          <a:p>
            <a:pPr marL="457200" lvl="0" indent="-457200" eaLnBrk="1" hangingPunct="1">
              <a:buNone/>
              <a:defRPr/>
            </a:pPr>
            <a:r>
              <a:rPr lang="en-US" sz="2400" b="1" dirty="0" smtClean="0"/>
              <a:t>A.	</a:t>
            </a:r>
            <a:r>
              <a:rPr lang="en-US" sz="2400" dirty="0" smtClean="0"/>
              <a:t>Read to Learn and Construct Meaning about Social Studies</a:t>
            </a:r>
          </a:p>
          <a:p>
            <a:pPr marL="457200" indent="-457200" eaLnBrk="1" hangingPunct="1">
              <a:buNone/>
              <a:defRPr/>
            </a:pPr>
            <a:r>
              <a:rPr lang="en-US" sz="2400" b="1" dirty="0" smtClean="0"/>
              <a:t>Indicator</a:t>
            </a:r>
          </a:p>
          <a:p>
            <a:pPr marL="342900" lvl="1" indent="-342900" eaLnBrk="1" hangingPunct="1">
              <a:buNone/>
              <a:defRPr/>
            </a:pPr>
            <a:r>
              <a:rPr lang="en-US" sz="2400" b="1" dirty="0" smtClean="0"/>
              <a:t>1.</a:t>
            </a:r>
            <a:r>
              <a:rPr lang="en-US" sz="2400" dirty="0" smtClean="0"/>
              <a:t>	Use strategies to monitor understanding and derive meaning from text and portions of text </a:t>
            </a:r>
          </a:p>
          <a:p>
            <a:pPr eaLnBrk="1" hangingPunct="1">
              <a:buFont typeface="Wingdings 2" pitchFamily="18" charset="2"/>
              <a:buNone/>
              <a:defRPr/>
            </a:pPr>
            <a:r>
              <a:rPr lang="en-US" sz="2400" b="1" dirty="0" smtClean="0"/>
              <a:t>Objectives</a:t>
            </a:r>
          </a:p>
          <a:p>
            <a:pPr lvl="0">
              <a:buNone/>
            </a:pPr>
            <a:r>
              <a:rPr lang="en-US" sz="2400" b="1" dirty="0" smtClean="0"/>
              <a:t>d. 	</a:t>
            </a:r>
            <a:r>
              <a:rPr lang="en-US" sz="2400" dirty="0" smtClean="0"/>
              <a:t>Look back through the text to search for connections between and among ideas</a:t>
            </a:r>
          </a:p>
          <a:p>
            <a:pPr lvl="0">
              <a:buNone/>
            </a:pPr>
            <a:r>
              <a:rPr lang="en-US" sz="2400" dirty="0" smtClean="0"/>
              <a:t>e.	Make, confirm, or adjust predictions about the text</a:t>
            </a:r>
          </a:p>
          <a:p>
            <a:pPr lvl="0">
              <a:buNone/>
            </a:pPr>
            <a:r>
              <a:rPr lang="en-US" sz="2400" dirty="0" smtClean="0"/>
              <a:t>f.	Periodically summarize or paraphrase important ideas while reading</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dirty="0" smtClean="0"/>
              <a:t>What Does the C3 Say?</a:t>
            </a:r>
            <a:endParaRPr lang="en-US" dirty="0"/>
          </a:p>
        </p:txBody>
      </p:sp>
      <p:sp>
        <p:nvSpPr>
          <p:cNvPr id="26627" name="Content Placeholder 2"/>
          <p:cNvSpPr>
            <a:spLocks noGrp="1"/>
          </p:cNvSpPr>
          <p:nvPr>
            <p:ph idx="1"/>
          </p:nvPr>
        </p:nvSpPr>
        <p:spPr>
          <a:xfrm>
            <a:off x="304800" y="1554163"/>
            <a:ext cx="8686800" cy="3627437"/>
          </a:xfrm>
        </p:spPr>
        <p:txBody>
          <a:bodyPr/>
          <a:lstStyle/>
          <a:p>
            <a:pPr algn="ctr" eaLnBrk="1" hangingPunct="1">
              <a:buFont typeface="Wingdings 2" pitchFamily="18" charset="2"/>
              <a:buNone/>
            </a:pPr>
            <a:r>
              <a:rPr lang="en-US" sz="2400" b="1" dirty="0" smtClean="0"/>
              <a:t>C3  College, Career &amp; Civic Life for Social  Studies State Standards</a:t>
            </a:r>
          </a:p>
          <a:p>
            <a:pPr eaLnBrk="1" hangingPunct="1">
              <a:buFont typeface="Wingdings 2" pitchFamily="18" charset="2"/>
              <a:buNone/>
            </a:pPr>
            <a:r>
              <a:rPr lang="en-US" dirty="0" smtClean="0"/>
              <a:t>DIMENSION 3 includes the skills students need to analyze information and come to conclusions in an inquiry. These skills focus on gathering and evaluating sources, and then developing claims and using evidence to support those claims. </a:t>
            </a:r>
          </a:p>
        </p:txBody>
      </p:sp>
      <p:pic>
        <p:nvPicPr>
          <p:cNvPr id="4" name="Picture 2" descr="c3 cover.tiff"/>
          <p:cNvPicPr>
            <a:picLocks noChangeAspect="1"/>
          </p:cNvPicPr>
          <p:nvPr/>
        </p:nvPicPr>
        <p:blipFill>
          <a:blip r:embed="rId3" cstate="print"/>
          <a:srcRect r="3355"/>
          <a:stretch>
            <a:fillRect/>
          </a:stretch>
        </p:blipFill>
        <p:spPr bwMode="auto">
          <a:xfrm>
            <a:off x="6629400" y="4517634"/>
            <a:ext cx="1676400" cy="2239123"/>
          </a:xfrm>
          <a:prstGeom prst="rect">
            <a:avLst/>
          </a:prstGeom>
          <a:noFill/>
          <a:ln w="9525">
            <a:solidFill>
              <a:srgbClr val="FFFFFF"/>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dirty="0" smtClean="0"/>
              <a:t>What Does the C3 Say?</a:t>
            </a:r>
            <a:endParaRPr lang="en-US" dirty="0"/>
          </a:p>
        </p:txBody>
      </p:sp>
      <p:sp>
        <p:nvSpPr>
          <p:cNvPr id="27651" name="Content Placeholder 2"/>
          <p:cNvSpPr>
            <a:spLocks noGrp="1"/>
          </p:cNvSpPr>
          <p:nvPr>
            <p:ph idx="1"/>
          </p:nvPr>
        </p:nvSpPr>
        <p:spPr>
          <a:xfrm>
            <a:off x="228600" y="1371600"/>
            <a:ext cx="8686800" cy="609600"/>
          </a:xfrm>
        </p:spPr>
        <p:txBody>
          <a:bodyPr/>
          <a:lstStyle/>
          <a:p>
            <a:pPr eaLnBrk="1" hangingPunct="1">
              <a:buFont typeface="Wingdings 2" pitchFamily="18" charset="2"/>
              <a:buNone/>
            </a:pPr>
            <a:r>
              <a:rPr lang="en-US" b="1" dirty="0" smtClean="0"/>
              <a:t>Dimension 3, Gathering and Evaluating Sources</a:t>
            </a:r>
          </a:p>
          <a:p>
            <a:pPr eaLnBrk="1" hangingPunct="1">
              <a:buFont typeface="Wingdings 2" pitchFamily="18" charset="2"/>
              <a:buNone/>
            </a:pPr>
            <a:endParaRPr lang="en-US" b="1" dirty="0" smtClean="0"/>
          </a:p>
          <a:p>
            <a:pPr eaLnBrk="1" hangingPunct="1">
              <a:buFont typeface="Wingdings 2" pitchFamily="18" charset="2"/>
              <a:buNone/>
            </a:pPr>
            <a:r>
              <a:rPr lang="en-US" dirty="0" smtClean="0"/>
              <a:t>	</a:t>
            </a:r>
          </a:p>
        </p:txBody>
      </p:sp>
      <p:graphicFrame>
        <p:nvGraphicFramePr>
          <p:cNvPr id="5" name="Table 4"/>
          <p:cNvGraphicFramePr>
            <a:graphicFrameLocks noGrp="1"/>
          </p:cNvGraphicFramePr>
          <p:nvPr/>
        </p:nvGraphicFramePr>
        <p:xfrm>
          <a:off x="152400" y="1981201"/>
          <a:ext cx="8839200" cy="4822059"/>
        </p:xfrm>
        <a:graphic>
          <a:graphicData uri="http://schemas.openxmlformats.org/drawingml/2006/table">
            <a:tbl>
              <a:tblPr/>
              <a:tblGrid>
                <a:gridCol w="4499719"/>
                <a:gridCol w="4339481"/>
              </a:tblGrid>
              <a:tr h="388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000000"/>
                          </a:solidFill>
                          <a:latin typeface="Calibri"/>
                          <a:ea typeface="Calibri"/>
                          <a:cs typeface="Arial"/>
                        </a:rPr>
                        <a:t>By the End of Grade 8: </a:t>
                      </a:r>
                      <a:endParaRPr lang="en-US" sz="2000" dirty="0" smtClean="0">
                        <a:solidFill>
                          <a:srgbClr val="000000"/>
                        </a:solidFill>
                        <a:latin typeface="Calibri"/>
                        <a:ea typeface="Calibri"/>
                        <a:cs typeface="Arial"/>
                      </a:endParaRPr>
                    </a:p>
                  </a:txBody>
                  <a:tcPr marL="65314" marR="65314" marT="0" marB="0">
                    <a:lnL>
                      <a:noFill/>
                    </a:lnL>
                    <a:lnR>
                      <a:noFill/>
                    </a:lnR>
                    <a:lnT>
                      <a:noFill/>
                    </a:lnT>
                    <a:lnB w="12700" cap="flat" cmpd="sng" algn="ctr">
                      <a:solidFill>
                        <a:srgbClr val="FFFFFF"/>
                      </a:solidFill>
                      <a:prstDash val="solid"/>
                      <a:round/>
                      <a:headEnd type="none" w="med" len="med"/>
                      <a:tailEnd type="none" w="med" len="med"/>
                    </a:lnB>
                    <a:solidFill>
                      <a:srgbClr val="B8CCE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000000"/>
                          </a:solidFill>
                          <a:latin typeface="Calibri"/>
                          <a:ea typeface="Calibri"/>
                          <a:cs typeface="Arial"/>
                        </a:rPr>
                        <a:t>By the End of Grade 12:</a:t>
                      </a:r>
                      <a:endParaRPr lang="en-US" sz="2000" dirty="0" smtClean="0">
                        <a:solidFill>
                          <a:srgbClr val="000000"/>
                        </a:solidFill>
                        <a:latin typeface="Calibri"/>
                        <a:ea typeface="Calibri"/>
                        <a:cs typeface="Arial"/>
                      </a:endParaRPr>
                    </a:p>
                  </a:txBody>
                  <a:tcPr marL="65314" marR="65314" marT="0" marB="0">
                    <a:lnL>
                      <a:noFill/>
                    </a:lnL>
                    <a:lnR>
                      <a:noFill/>
                    </a:lnR>
                    <a:lnT>
                      <a:noFill/>
                    </a:lnT>
                    <a:lnB w="12700" cap="flat" cmpd="sng" algn="ctr">
                      <a:solidFill>
                        <a:srgbClr val="FFFFFF"/>
                      </a:solidFill>
                      <a:prstDash val="solid"/>
                      <a:round/>
                      <a:headEnd type="none" w="med" len="med"/>
                      <a:tailEnd type="none" w="med" len="med"/>
                    </a:lnB>
                    <a:solidFill>
                      <a:srgbClr val="B8CCE4"/>
                    </a:solidFill>
                  </a:tcPr>
                </a:tc>
              </a:tr>
              <a:tr h="433557">
                <a:tc gridSpan="2">
                  <a:txBody>
                    <a:bodyPr/>
                    <a:lstStyle/>
                    <a:p>
                      <a:pPr marL="0" marR="0">
                        <a:lnSpc>
                          <a:spcPct val="115000"/>
                        </a:lnSpc>
                        <a:spcBef>
                          <a:spcPts val="0"/>
                        </a:spcBef>
                        <a:spcAft>
                          <a:spcPts val="0"/>
                        </a:spcAft>
                      </a:pPr>
                      <a:r>
                        <a:rPr lang="en-US" sz="2000" b="1" dirty="0">
                          <a:solidFill>
                            <a:srgbClr val="FFFFFF"/>
                          </a:solidFill>
                          <a:latin typeface="Calibri"/>
                          <a:ea typeface="Calibri"/>
                          <a:cs typeface="Arial"/>
                        </a:rPr>
                        <a:t>Individually and with others, students construct compelling questions, and …</a:t>
                      </a:r>
                      <a:endParaRPr lang="en-US" sz="2000" dirty="0">
                        <a:solidFill>
                          <a:srgbClr val="000000"/>
                        </a:solidFill>
                        <a:latin typeface="Calibri"/>
                        <a:ea typeface="Calibri"/>
                        <a:cs typeface="Arial"/>
                      </a:endParaRPr>
                    </a:p>
                  </a:txBody>
                  <a:tcPr marL="65314" marR="65314"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5F91"/>
                    </a:solidFill>
                  </a:tcPr>
                </a:tc>
                <a:tc hMerge="1">
                  <a:txBody>
                    <a:bodyPr/>
                    <a:lstStyle/>
                    <a:p>
                      <a:endParaRPr lang="en-US"/>
                    </a:p>
                  </a:txBody>
                  <a:tcPr/>
                </a:tc>
              </a:tr>
              <a:tr h="2601345">
                <a:tc>
                  <a:txBody>
                    <a:bodyPr/>
                    <a:lstStyle/>
                    <a:p>
                      <a:pPr marL="0" marR="0">
                        <a:lnSpc>
                          <a:spcPct val="115000"/>
                        </a:lnSpc>
                        <a:spcBef>
                          <a:spcPts val="0"/>
                        </a:spcBef>
                        <a:spcAft>
                          <a:spcPts val="0"/>
                        </a:spcAft>
                      </a:pPr>
                      <a:r>
                        <a:rPr lang="en-US" sz="2200" b="1" dirty="0" smtClean="0">
                          <a:solidFill>
                            <a:schemeClr val="bg1"/>
                          </a:solidFill>
                          <a:latin typeface="Calibri"/>
                          <a:ea typeface="Calibri"/>
                          <a:cs typeface="Arial"/>
                        </a:rPr>
                        <a:t>D3.1.6-8. </a:t>
                      </a:r>
                      <a:r>
                        <a:rPr lang="en-US" sz="2200" dirty="0" smtClean="0">
                          <a:solidFill>
                            <a:schemeClr val="bg1"/>
                          </a:solidFill>
                          <a:latin typeface="Calibri"/>
                          <a:ea typeface="Calibri"/>
                          <a:cs typeface="Arial"/>
                        </a:rPr>
                        <a:t>Gather relevant information from multiple sources while using the origin, authority, structure, context, and corroborative value of the sources to guide the selection.</a:t>
                      </a:r>
                      <a:endParaRPr lang="en-US" sz="2200" dirty="0">
                        <a:solidFill>
                          <a:schemeClr val="bg1"/>
                        </a:solidFill>
                        <a:latin typeface="Calibri"/>
                        <a:ea typeface="Calibri"/>
                        <a:cs typeface="Arial"/>
                      </a:endParaRPr>
                    </a:p>
                  </a:txBody>
                  <a:tcPr marL="65314" marR="65314"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65F91"/>
                    </a:solidFill>
                  </a:tcPr>
                </a:tc>
                <a:tc>
                  <a:txBody>
                    <a:bodyPr/>
                    <a:lstStyle/>
                    <a:p>
                      <a:pPr marL="0" marR="0">
                        <a:lnSpc>
                          <a:spcPct val="115000"/>
                        </a:lnSpc>
                        <a:spcBef>
                          <a:spcPts val="0"/>
                        </a:spcBef>
                        <a:spcAft>
                          <a:spcPts val="0"/>
                        </a:spcAft>
                      </a:pPr>
                      <a:r>
                        <a:rPr lang="en-US" sz="2200" b="1" dirty="0">
                          <a:solidFill>
                            <a:srgbClr val="000000"/>
                          </a:solidFill>
                          <a:latin typeface="Calibri"/>
                          <a:ea typeface="Calibri"/>
                          <a:cs typeface="Arial"/>
                        </a:rPr>
                        <a:t>D3.1.9-12. </a:t>
                      </a:r>
                      <a:r>
                        <a:rPr lang="en-US" sz="2200" dirty="0">
                          <a:solidFill>
                            <a:srgbClr val="000000"/>
                          </a:solidFill>
                          <a:latin typeface="Calibri"/>
                          <a:ea typeface="Calibri"/>
                          <a:cs typeface="Arial"/>
                        </a:rPr>
                        <a:t>Gather </a:t>
                      </a:r>
                      <a:r>
                        <a:rPr lang="en-US" sz="2200" dirty="0" smtClean="0">
                          <a:solidFill>
                            <a:srgbClr val="000000"/>
                          </a:solidFill>
                          <a:latin typeface="Calibri"/>
                          <a:ea typeface="Calibri"/>
                          <a:cs typeface="Arial"/>
                        </a:rPr>
                        <a:t>relevant information </a:t>
                      </a:r>
                      <a:r>
                        <a:rPr lang="en-US" sz="2200" dirty="0">
                          <a:solidFill>
                            <a:srgbClr val="000000"/>
                          </a:solidFill>
                          <a:latin typeface="Calibri"/>
                          <a:ea typeface="Calibri"/>
                          <a:cs typeface="Arial"/>
                        </a:rPr>
                        <a:t>from </a:t>
                      </a:r>
                      <a:r>
                        <a:rPr lang="en-US" sz="2200" dirty="0" smtClean="0">
                          <a:solidFill>
                            <a:srgbClr val="000000"/>
                          </a:solidFill>
                          <a:latin typeface="Calibri"/>
                          <a:ea typeface="Calibri"/>
                          <a:cs typeface="Arial"/>
                        </a:rPr>
                        <a:t>multiple sources </a:t>
                      </a:r>
                      <a:r>
                        <a:rPr lang="en-US" sz="2200" dirty="0">
                          <a:solidFill>
                            <a:srgbClr val="000000"/>
                          </a:solidFill>
                          <a:latin typeface="Calibri"/>
                          <a:ea typeface="Calibri"/>
                          <a:cs typeface="Arial"/>
                        </a:rPr>
                        <a:t>representing a wide range of views while using the origin, authority, structure, context, and corroborative value of the sources to guide the selection.</a:t>
                      </a:r>
                    </a:p>
                  </a:txBody>
                  <a:tcPr marL="65314" marR="65314"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E5F1"/>
                    </a:solidFill>
                  </a:tcPr>
                </a:tc>
              </a:tr>
              <a:tr h="1300672">
                <a:tc>
                  <a:txBody>
                    <a:bodyPr/>
                    <a:lstStyle/>
                    <a:p>
                      <a:pPr marL="0" marR="0">
                        <a:lnSpc>
                          <a:spcPct val="115000"/>
                        </a:lnSpc>
                        <a:spcBef>
                          <a:spcPts val="0"/>
                        </a:spcBef>
                        <a:spcAft>
                          <a:spcPts val="0"/>
                        </a:spcAft>
                      </a:pPr>
                      <a:r>
                        <a:rPr lang="en-US" sz="2200" b="1" dirty="0">
                          <a:solidFill>
                            <a:schemeClr val="bg1"/>
                          </a:solidFill>
                          <a:latin typeface="Calibri"/>
                          <a:ea typeface="Calibri"/>
                          <a:cs typeface="Arial"/>
                        </a:rPr>
                        <a:t>D3.2.6-8</a:t>
                      </a:r>
                      <a:r>
                        <a:rPr lang="en-US" sz="2200" dirty="0">
                          <a:solidFill>
                            <a:schemeClr val="bg1"/>
                          </a:solidFill>
                          <a:latin typeface="Calibri"/>
                          <a:ea typeface="Calibri"/>
                          <a:cs typeface="Arial"/>
                        </a:rPr>
                        <a:t>. Evaluate </a:t>
                      </a:r>
                      <a:r>
                        <a:rPr lang="en-US" sz="2200" dirty="0" smtClean="0">
                          <a:solidFill>
                            <a:schemeClr val="bg1"/>
                          </a:solidFill>
                          <a:latin typeface="Calibri"/>
                          <a:ea typeface="Calibri"/>
                          <a:cs typeface="Arial"/>
                        </a:rPr>
                        <a:t>the credibility </a:t>
                      </a:r>
                      <a:r>
                        <a:rPr lang="en-US" sz="2200" dirty="0">
                          <a:solidFill>
                            <a:schemeClr val="bg1"/>
                          </a:solidFill>
                          <a:latin typeface="Calibri"/>
                          <a:ea typeface="Calibri"/>
                          <a:cs typeface="Arial"/>
                        </a:rPr>
                        <a:t>of a source </a:t>
                      </a:r>
                      <a:r>
                        <a:rPr lang="en-US" sz="2200" dirty="0" smtClean="0">
                          <a:solidFill>
                            <a:schemeClr val="bg1"/>
                          </a:solidFill>
                          <a:latin typeface="Calibri"/>
                          <a:ea typeface="Calibri"/>
                          <a:cs typeface="Arial"/>
                        </a:rPr>
                        <a:t>by determining </a:t>
                      </a:r>
                      <a:r>
                        <a:rPr lang="en-US" sz="2200" dirty="0">
                          <a:solidFill>
                            <a:schemeClr val="bg1"/>
                          </a:solidFill>
                          <a:latin typeface="Calibri"/>
                          <a:ea typeface="Calibri"/>
                          <a:cs typeface="Arial"/>
                        </a:rPr>
                        <a:t>its relevance and intended use.</a:t>
                      </a:r>
                    </a:p>
                  </a:txBody>
                  <a:tcPr marL="65314" marR="65314" marT="0" marB="0">
                    <a:lnL>
                      <a:noFill/>
                    </a:lnL>
                    <a:lnR>
                      <a:noFill/>
                    </a:lnR>
                    <a:lnT w="12700" cap="flat" cmpd="sng" algn="ctr">
                      <a:solidFill>
                        <a:srgbClr val="FFFFFF"/>
                      </a:solidFill>
                      <a:prstDash val="solid"/>
                      <a:round/>
                      <a:headEnd type="none" w="med" len="med"/>
                      <a:tailEnd type="none" w="med" len="med"/>
                    </a:lnT>
                    <a:lnB>
                      <a:noFill/>
                    </a:lnB>
                    <a:solidFill>
                      <a:srgbClr val="365F91"/>
                    </a:solidFill>
                  </a:tcPr>
                </a:tc>
                <a:tc>
                  <a:txBody>
                    <a:bodyPr/>
                    <a:lstStyle/>
                    <a:p>
                      <a:pPr marL="0" marR="0">
                        <a:lnSpc>
                          <a:spcPct val="115000"/>
                        </a:lnSpc>
                        <a:spcBef>
                          <a:spcPts val="0"/>
                        </a:spcBef>
                        <a:spcAft>
                          <a:spcPts val="0"/>
                        </a:spcAft>
                      </a:pPr>
                      <a:r>
                        <a:rPr lang="en-US" sz="2200" b="1" dirty="0">
                          <a:solidFill>
                            <a:srgbClr val="000000"/>
                          </a:solidFill>
                          <a:latin typeface="Calibri"/>
                          <a:ea typeface="Calibri"/>
                          <a:cs typeface="Arial"/>
                        </a:rPr>
                        <a:t>D3.2.9-12. </a:t>
                      </a:r>
                      <a:r>
                        <a:rPr lang="en-US" sz="2200" dirty="0">
                          <a:solidFill>
                            <a:srgbClr val="000000"/>
                          </a:solidFill>
                          <a:latin typeface="Calibri"/>
                          <a:ea typeface="Calibri"/>
                          <a:cs typeface="Arial"/>
                        </a:rPr>
                        <a:t>Evaluate </a:t>
                      </a:r>
                      <a:r>
                        <a:rPr lang="en-US" sz="2200" dirty="0" smtClean="0">
                          <a:solidFill>
                            <a:srgbClr val="000000"/>
                          </a:solidFill>
                          <a:latin typeface="Calibri"/>
                          <a:ea typeface="Calibri"/>
                          <a:cs typeface="Arial"/>
                        </a:rPr>
                        <a:t>the credibility </a:t>
                      </a:r>
                      <a:r>
                        <a:rPr lang="en-US" sz="2200" dirty="0">
                          <a:solidFill>
                            <a:srgbClr val="000000"/>
                          </a:solidFill>
                          <a:latin typeface="Calibri"/>
                          <a:ea typeface="Calibri"/>
                          <a:cs typeface="Arial"/>
                        </a:rPr>
                        <a:t>of a source </a:t>
                      </a:r>
                      <a:r>
                        <a:rPr lang="en-US" sz="2200" dirty="0" smtClean="0">
                          <a:solidFill>
                            <a:srgbClr val="000000"/>
                          </a:solidFill>
                          <a:latin typeface="Calibri"/>
                          <a:ea typeface="Calibri"/>
                          <a:cs typeface="Arial"/>
                        </a:rPr>
                        <a:t>by examining </a:t>
                      </a:r>
                      <a:r>
                        <a:rPr lang="en-US" sz="2200" dirty="0">
                          <a:solidFill>
                            <a:srgbClr val="000000"/>
                          </a:solidFill>
                          <a:latin typeface="Calibri"/>
                          <a:ea typeface="Calibri"/>
                          <a:cs typeface="Arial"/>
                        </a:rPr>
                        <a:t>how experts value the source.</a:t>
                      </a:r>
                    </a:p>
                  </a:txBody>
                  <a:tcPr marL="65314" marR="65314" marT="0" marB="0">
                    <a:lnL>
                      <a:noFill/>
                    </a:lnL>
                    <a:lnR>
                      <a:noFill/>
                    </a:lnR>
                    <a:lnT w="12700" cap="flat" cmpd="sng" algn="ctr">
                      <a:solidFill>
                        <a:srgbClr val="FFFFFF"/>
                      </a:solidFill>
                      <a:prstDash val="solid"/>
                      <a:round/>
                      <a:headEnd type="none" w="med" len="med"/>
                      <a:tailEnd type="none" w="med" len="med"/>
                    </a:lnT>
                    <a:lnB>
                      <a:noFill/>
                    </a:lnB>
                    <a:solidFill>
                      <a:srgbClr val="A7BFDE"/>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Let’s look at </a:t>
            </a:r>
            <a:r>
              <a:rPr lang="en-US" b="1" dirty="0" smtClean="0"/>
              <a:t>C3 Frameworks </a:t>
            </a:r>
            <a:r>
              <a:rPr lang="en-US" dirty="0" smtClean="0"/>
              <a:t>D2, History</a:t>
            </a:r>
            <a:endParaRPr lang="en-US" dirty="0"/>
          </a:p>
        </p:txBody>
      </p:sp>
      <p:sp>
        <p:nvSpPr>
          <p:cNvPr id="28675" name="Content Placeholder 2"/>
          <p:cNvSpPr>
            <a:spLocks noGrp="1"/>
          </p:cNvSpPr>
          <p:nvPr>
            <p:ph idx="1"/>
          </p:nvPr>
        </p:nvSpPr>
        <p:spPr>
          <a:xfrm>
            <a:off x="228600" y="1295400"/>
            <a:ext cx="8686800" cy="5105400"/>
          </a:xfrm>
        </p:spPr>
        <p:txBody>
          <a:bodyPr/>
          <a:lstStyle/>
          <a:p>
            <a:pPr>
              <a:buNone/>
            </a:pPr>
            <a:r>
              <a:rPr lang="en-US" sz="2800" b="1" dirty="0" smtClean="0"/>
              <a:t>D2.His.11.9-12. </a:t>
            </a:r>
            <a:r>
              <a:rPr lang="en-US" sz="2800" dirty="0" smtClean="0"/>
              <a:t>	Critique the usefulness of historical sources for a specific historical inquiry based on their maker, date, place of origin, intended audience, and purpose</a:t>
            </a:r>
          </a:p>
          <a:p>
            <a:pPr>
              <a:buNone/>
            </a:pPr>
            <a:endParaRPr lang="en-US" sz="1200" dirty="0" smtClean="0"/>
          </a:p>
          <a:p>
            <a:pPr>
              <a:buNone/>
            </a:pPr>
            <a:r>
              <a:rPr lang="en-US" sz="2800" b="1" dirty="0" smtClean="0"/>
              <a:t>D2.His.16.9-12</a:t>
            </a:r>
            <a:r>
              <a:rPr lang="en-US" sz="2800" dirty="0" smtClean="0"/>
              <a:t>. 	Integrate evidence from multiple relevant historical sources and interpretations into a reasoned argument about the past.</a:t>
            </a:r>
          </a:p>
          <a:p>
            <a:pPr>
              <a:buNone/>
            </a:pPr>
            <a:endParaRPr lang="en-US" sz="1200" dirty="0" smtClean="0"/>
          </a:p>
          <a:p>
            <a:pPr>
              <a:buNone/>
            </a:pPr>
            <a:r>
              <a:rPr lang="en-US" sz="2800" b="1" dirty="0" smtClean="0"/>
              <a:t>D2.His.17.9-12</a:t>
            </a:r>
            <a:r>
              <a:rPr lang="en-US" sz="2800" dirty="0" smtClean="0"/>
              <a:t>. 	Critique the central arguments in secondary works of history on related topics in multiple media in terms of their historical accuracy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lstStyle/>
          <a:p>
            <a:pPr>
              <a:defRPr/>
            </a:pPr>
            <a:r>
              <a:rPr lang="en-US" dirty="0" smtClean="0"/>
              <a:t>Let’s begin with what Historians do?</a:t>
            </a:r>
            <a:endParaRPr lang="en-US" dirty="0"/>
          </a:p>
        </p:txBody>
      </p:sp>
      <p:sp>
        <p:nvSpPr>
          <p:cNvPr id="29699" name="Content Placeholder 2"/>
          <p:cNvSpPr>
            <a:spLocks noGrp="1"/>
          </p:cNvSpPr>
          <p:nvPr>
            <p:ph idx="1"/>
          </p:nvPr>
        </p:nvSpPr>
        <p:spPr>
          <a:xfrm>
            <a:off x="228600" y="1219200"/>
            <a:ext cx="8686800" cy="5334000"/>
          </a:xfrm>
        </p:spPr>
        <p:txBody>
          <a:bodyPr/>
          <a:lstStyle/>
          <a:p>
            <a:pPr>
              <a:buNone/>
            </a:pPr>
            <a:r>
              <a:rPr lang="en-US" sz="2000" dirty="0" smtClean="0"/>
              <a:t>“Thinking and Acting” Like a Historian</a:t>
            </a:r>
          </a:p>
          <a:p>
            <a:pPr>
              <a:buNone/>
            </a:pPr>
            <a:r>
              <a:rPr lang="en-US" sz="2000" dirty="0" smtClean="0"/>
              <a:t>When Historians think and act, they…</a:t>
            </a:r>
          </a:p>
          <a:p>
            <a:pPr>
              <a:spcBef>
                <a:spcPts val="0"/>
              </a:spcBef>
              <a:buNone/>
            </a:pPr>
            <a:endParaRPr lang="en-US" sz="1200" dirty="0" smtClean="0"/>
          </a:p>
          <a:p>
            <a:pPr>
              <a:spcBef>
                <a:spcPts val="0"/>
              </a:spcBef>
              <a:buFont typeface="Wingdings" pitchFamily="2" charset="2"/>
              <a:buChar char="Ø"/>
            </a:pPr>
            <a:r>
              <a:rPr lang="en-US" sz="2400" dirty="0" smtClean="0"/>
              <a:t>Construct arguments using claims and evidence from multiple sources</a:t>
            </a:r>
          </a:p>
          <a:p>
            <a:pPr>
              <a:spcBef>
                <a:spcPts val="0"/>
              </a:spcBef>
              <a:buNone/>
            </a:pPr>
            <a:endParaRPr lang="en-US" sz="1200" dirty="0" smtClean="0"/>
          </a:p>
          <a:p>
            <a:pPr>
              <a:spcBef>
                <a:spcPts val="0"/>
              </a:spcBef>
              <a:buFont typeface="Wingdings" pitchFamily="2" charset="2"/>
              <a:buChar char="Ø"/>
            </a:pPr>
            <a:r>
              <a:rPr lang="en-US" sz="2400" dirty="0" smtClean="0"/>
              <a:t>Construct explanations using reasoning, correct sequence, examples, and details with relevant information and data</a:t>
            </a:r>
          </a:p>
          <a:p>
            <a:pPr>
              <a:spcBef>
                <a:spcPts val="0"/>
              </a:spcBef>
              <a:buNone/>
            </a:pPr>
            <a:endParaRPr lang="en-US" sz="1200" dirty="0" smtClean="0"/>
          </a:p>
          <a:p>
            <a:pPr>
              <a:spcBef>
                <a:spcPts val="0"/>
              </a:spcBef>
              <a:buFont typeface="Wingdings" pitchFamily="2" charset="2"/>
              <a:buChar char="Ø"/>
            </a:pPr>
            <a:r>
              <a:rPr lang="en-US" sz="2400" dirty="0" smtClean="0"/>
              <a:t>Present arguments and explanations to others outside the classroom using print and oral technologies and digital technologies </a:t>
            </a:r>
          </a:p>
          <a:p>
            <a:pPr>
              <a:spcBef>
                <a:spcPts val="0"/>
              </a:spcBef>
              <a:buNone/>
            </a:pPr>
            <a:endParaRPr lang="en-US" sz="1200" dirty="0" smtClean="0"/>
          </a:p>
          <a:p>
            <a:pPr>
              <a:spcBef>
                <a:spcPts val="0"/>
              </a:spcBef>
              <a:buFont typeface="Wingdings" pitchFamily="2" charset="2"/>
              <a:buChar char="Ø"/>
            </a:pPr>
            <a:r>
              <a:rPr lang="en-US" sz="2400" dirty="0" smtClean="0"/>
              <a:t>Critique the arguments and explanations for credibility </a:t>
            </a:r>
          </a:p>
          <a:p>
            <a:pPr>
              <a:spcBef>
                <a:spcPts val="0"/>
              </a:spcBef>
              <a:buNone/>
            </a:pPr>
            <a:endParaRPr lang="en-US" sz="1200" dirty="0" smtClean="0"/>
          </a:p>
          <a:p>
            <a:pPr>
              <a:spcBef>
                <a:spcPts val="0"/>
              </a:spcBef>
              <a:buNone/>
            </a:pPr>
            <a:endParaRPr lang="en-US" sz="1200" dirty="0" smtClean="0"/>
          </a:p>
          <a:p>
            <a:pPr>
              <a:spcBef>
                <a:spcPts val="0"/>
              </a:spcBef>
              <a:buNone/>
            </a:pPr>
            <a:endParaRPr lang="en-US" sz="1200" dirty="0" smtClean="0"/>
          </a:p>
          <a:p>
            <a:pPr>
              <a:spcBef>
                <a:spcPts val="0"/>
              </a:spcBef>
              <a:buNone/>
            </a:pPr>
            <a:endParaRPr lang="en-US" sz="1200" dirty="0" smtClean="0"/>
          </a:p>
          <a:p>
            <a:pPr>
              <a:buNone/>
            </a:pPr>
            <a:r>
              <a:rPr lang="en-US" sz="1050" dirty="0" smtClean="0"/>
              <a:t>Copyright @ 2012 by Maryland State Department of Education , Modified from C3</a:t>
            </a:r>
            <a:endParaRPr lang="en-US" sz="1050" dirty="0"/>
          </a:p>
        </p:txBody>
      </p:sp>
      <p:pic>
        <p:nvPicPr>
          <p:cNvPr id="29700" name="Picture 3" descr="C:\Users\dolszewski\AppData\Local\Microsoft\Windows\Temporary Internet Files\Content.IE5\1B0GEZUG\MC900089190[1].wmf"/>
          <p:cNvPicPr>
            <a:picLocks noChangeAspect="1" noChangeArrowheads="1"/>
          </p:cNvPicPr>
          <p:nvPr/>
        </p:nvPicPr>
        <p:blipFill>
          <a:blip r:embed="rId2" cstate="print"/>
          <a:srcRect/>
          <a:stretch>
            <a:fillRect/>
          </a:stretch>
        </p:blipFill>
        <p:spPr bwMode="auto">
          <a:xfrm>
            <a:off x="7467600" y="5219700"/>
            <a:ext cx="160020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4294967295"/>
          </p:nvPr>
        </p:nvSpPr>
        <p:spPr>
          <a:xfrm>
            <a:off x="228600" y="381000"/>
            <a:ext cx="8686800" cy="6172200"/>
          </a:xfrm>
        </p:spPr>
        <p:txBody>
          <a:bodyPr>
            <a:normAutofit fontScale="77500" lnSpcReduction="20000"/>
          </a:bodyPr>
          <a:lstStyle/>
          <a:p>
            <a:pPr eaLnBrk="1" fontAlgn="auto" hangingPunct="1">
              <a:lnSpc>
                <a:spcPct val="120000"/>
              </a:lnSpc>
              <a:spcAft>
                <a:spcPts val="0"/>
              </a:spcAft>
              <a:buFont typeface="Wingdings 2"/>
              <a:buNone/>
              <a:defRPr/>
            </a:pPr>
            <a:r>
              <a:rPr lang="en-US" sz="3800" i="1" dirty="0" smtClean="0"/>
              <a:t>In many states and districts, teachers and their students are preparing to meet guidelines and take examinations that require close attention to single documents. The educational benefits from such an approach can be numerous: students learn to read closely, to interpret documents in historical context, to ground argument in concrete evidence, and to explicate large historical meanings from primary sources. But perhaps above all, such documents can be a stimulus to the imagination. They can “humanize” history. And once the imagination is engaged, there is no limit to learning. </a:t>
            </a:r>
          </a:p>
          <a:p>
            <a:pPr eaLnBrk="1" fontAlgn="auto" hangingPunct="1">
              <a:spcAft>
                <a:spcPts val="0"/>
              </a:spcAft>
              <a:buFont typeface="Wingdings 2"/>
              <a:buNone/>
              <a:defRPr/>
            </a:pPr>
            <a:endParaRPr lang="en-US" sz="900" b="1" dirty="0" smtClean="0"/>
          </a:p>
          <a:p>
            <a:pPr algn="ctr" eaLnBrk="1" fontAlgn="auto" hangingPunct="1">
              <a:spcAft>
                <a:spcPts val="0"/>
              </a:spcAft>
              <a:buFont typeface="Wingdings 2"/>
              <a:buNone/>
              <a:defRPr/>
            </a:pPr>
            <a:r>
              <a:rPr lang="en-US" sz="2900" b="1" dirty="0" smtClean="0"/>
              <a:t>James G. </a:t>
            </a:r>
            <a:r>
              <a:rPr lang="en-US" sz="2900" b="1" dirty="0" err="1" smtClean="0"/>
              <a:t>Basker</a:t>
            </a:r>
            <a:r>
              <a:rPr lang="en-US" sz="2900" b="1" dirty="0" smtClean="0"/>
              <a:t>, Gilder Lehrman Institute of American History. (2004)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04800" y="219075"/>
            <a:ext cx="8596313" cy="1755775"/>
          </a:xfrm>
        </p:spPr>
        <p:txBody>
          <a:bodyPr>
            <a:normAutofit fontScale="90000"/>
          </a:bodyPr>
          <a:lstStyle/>
          <a:p>
            <a:pPr eaLnBrk="1" hangingPunct="1">
              <a:defRPr/>
            </a:pPr>
            <a:r>
              <a:rPr lang="en-US" sz="5400" dirty="0" smtClean="0"/>
              <a:t>What is the purpose of Historical Investigation?</a:t>
            </a:r>
          </a:p>
        </p:txBody>
      </p:sp>
      <p:sp>
        <p:nvSpPr>
          <p:cNvPr id="29699" name="Rectangle 3"/>
          <p:cNvSpPr>
            <a:spLocks noGrp="1" noChangeArrowheads="1"/>
          </p:cNvSpPr>
          <p:nvPr>
            <p:ph type="body" idx="1"/>
          </p:nvPr>
        </p:nvSpPr>
        <p:spPr>
          <a:xfrm>
            <a:off x="304800" y="2133600"/>
            <a:ext cx="8458200" cy="4114800"/>
          </a:xfrm>
        </p:spPr>
        <p:txBody>
          <a:bodyPr/>
          <a:lstStyle/>
          <a:p>
            <a:pPr eaLnBrk="1" hangingPunct="1">
              <a:buFont typeface="Wingdings" pitchFamily="2" charset="2"/>
              <a:buChar char="Ø"/>
            </a:pPr>
            <a:r>
              <a:rPr lang="en-US" sz="4400" dirty="0" smtClean="0"/>
              <a:t>Students sources of information (primary &amp; secondary) to write persuasive arguments.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29698"/>
                                        </p:tgtEl>
                                        <p:attrNameLst>
                                          <p:attrName>style.visibility</p:attrName>
                                        </p:attrNameLst>
                                      </p:cBhvr>
                                      <p:to>
                                        <p:strVal val="visible"/>
                                      </p:to>
                                    </p:set>
                                    <p:anim to="" calcmode="lin" valueType="num">
                                      <p:cBhvr>
                                        <p:cTn id="7" dur="1" fill="hold"/>
                                        <p:tgtEl>
                                          <p:spTgt spid="296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 calcmode="lin" valueType="num">
                                      <p:cBhvr additive="base">
                                        <p:cTn id="12" dur="500" fill="hold"/>
                                        <p:tgtEl>
                                          <p:spTgt spid="29699">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969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2400" y="381001"/>
            <a:ext cx="8839200" cy="914400"/>
          </a:xfrm>
        </p:spPr>
        <p:txBody>
          <a:bodyPr>
            <a:normAutofit/>
          </a:bodyPr>
          <a:lstStyle/>
          <a:p>
            <a:pPr algn="ctr" eaLnBrk="1" hangingPunct="1">
              <a:defRPr/>
            </a:pPr>
            <a:r>
              <a:rPr lang="en-US" sz="2400" dirty="0" smtClean="0"/>
              <a:t>What does the Historical Investigation Model look like?</a:t>
            </a:r>
          </a:p>
        </p:txBody>
      </p:sp>
      <p:sp>
        <p:nvSpPr>
          <p:cNvPr id="30724" name="Rectangle 4"/>
          <p:cNvSpPr>
            <a:spLocks noGrp="1" noChangeArrowheads="1"/>
          </p:cNvSpPr>
          <p:nvPr>
            <p:ph type="body" idx="1"/>
          </p:nvPr>
        </p:nvSpPr>
        <p:spPr>
          <a:xfrm>
            <a:off x="457200" y="1295400"/>
            <a:ext cx="8458200" cy="4876800"/>
          </a:xfrm>
        </p:spPr>
        <p:txBody>
          <a:bodyPr/>
          <a:lstStyle/>
          <a:p>
            <a:pPr lvl="0">
              <a:buNone/>
            </a:pPr>
            <a:r>
              <a:rPr lang="en-US" b="1" dirty="0" smtClean="0"/>
              <a:t>ENGAGE THE STUDENTS</a:t>
            </a:r>
            <a:endParaRPr lang="en-US" dirty="0" smtClean="0"/>
          </a:p>
          <a:p>
            <a:pPr lvl="0">
              <a:buFont typeface="Wingdings" pitchFamily="2" charset="2"/>
              <a:buChar char="Ø"/>
            </a:pPr>
            <a:r>
              <a:rPr lang="en-US" dirty="0" smtClean="0"/>
              <a:t>Provide historic context by reading or sharing a secondary source. </a:t>
            </a:r>
          </a:p>
          <a:p>
            <a:pPr lvl="0">
              <a:buFont typeface="Wingdings" pitchFamily="2" charset="2"/>
              <a:buChar char="Ø"/>
            </a:pPr>
            <a:r>
              <a:rPr lang="en-US" dirty="0" smtClean="0"/>
              <a:t>Explain to the students that they will be using several documents to address a compelling question.</a:t>
            </a:r>
          </a:p>
          <a:p>
            <a:pPr lvl="0">
              <a:buFont typeface="Wingdings" pitchFamily="2" charset="2"/>
              <a:buChar char="Ø"/>
            </a:pPr>
            <a:r>
              <a:rPr lang="en-US" dirty="0" smtClean="0"/>
              <a:t>Use a map, broadside, poem, political cartoon, or journal entry to hook the students’ attention.</a:t>
            </a:r>
          </a:p>
          <a:p>
            <a:pPr lvl="0">
              <a:buFont typeface="Wingdings" pitchFamily="2" charset="2"/>
              <a:buChar char="Ø"/>
            </a:pPr>
            <a:r>
              <a:rPr lang="en-US" dirty="0" smtClean="0"/>
              <a:t>Target the inquiry with a compelling question.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0-#ppt_w/2"/>
                                          </p:val>
                                        </p:tav>
                                        <p:tav tm="100000">
                                          <p:val>
                                            <p:strVal val="#ppt_x"/>
                                          </p:val>
                                        </p:tav>
                                      </p:tavLst>
                                    </p:anim>
                                    <p:anim calcmode="lin" valueType="num">
                                      <p:cBhvr additive="base">
                                        <p:cTn id="8" dur="500" fill="hold"/>
                                        <p:tgtEl>
                                          <p:spTgt spid="307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4">
                                            <p:txEl>
                                              <p:pRg st="0" end="0"/>
                                            </p:txEl>
                                          </p:spTgt>
                                        </p:tgtEl>
                                        <p:attrNameLst>
                                          <p:attrName>style.visibility</p:attrName>
                                        </p:attrNameLst>
                                      </p:cBhvr>
                                      <p:to>
                                        <p:strVal val="visible"/>
                                      </p:to>
                                    </p:set>
                                    <p:anim calcmode="lin" valueType="num">
                                      <p:cBhvr additive="base">
                                        <p:cTn id="13" dur="500" fill="hold"/>
                                        <p:tgtEl>
                                          <p:spTgt spid="3072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4">
                                            <p:txEl>
                                              <p:pRg st="1" end="1"/>
                                            </p:txEl>
                                          </p:spTgt>
                                        </p:tgtEl>
                                        <p:attrNameLst>
                                          <p:attrName>style.visibility</p:attrName>
                                        </p:attrNameLst>
                                      </p:cBhvr>
                                      <p:to>
                                        <p:strVal val="visible"/>
                                      </p:to>
                                    </p:set>
                                    <p:anim calcmode="lin" valueType="num">
                                      <p:cBhvr additive="base">
                                        <p:cTn id="19" dur="500" fill="hold"/>
                                        <p:tgtEl>
                                          <p:spTgt spid="30724">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2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24">
                                            <p:txEl>
                                              <p:pRg st="2" end="2"/>
                                            </p:txEl>
                                          </p:spTgt>
                                        </p:tgtEl>
                                        <p:attrNameLst>
                                          <p:attrName>style.visibility</p:attrName>
                                        </p:attrNameLst>
                                      </p:cBhvr>
                                      <p:to>
                                        <p:strVal val="visible"/>
                                      </p:to>
                                    </p:set>
                                    <p:anim calcmode="lin" valueType="num">
                                      <p:cBhvr additive="base">
                                        <p:cTn id="25" dur="500" fill="hold"/>
                                        <p:tgtEl>
                                          <p:spTgt spid="30724">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72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724">
                                            <p:txEl>
                                              <p:pRg st="3" end="3"/>
                                            </p:txEl>
                                          </p:spTgt>
                                        </p:tgtEl>
                                        <p:attrNameLst>
                                          <p:attrName>style.visibility</p:attrName>
                                        </p:attrNameLst>
                                      </p:cBhvr>
                                      <p:to>
                                        <p:strVal val="visible"/>
                                      </p:to>
                                    </p:set>
                                    <p:anim calcmode="lin" valueType="num">
                                      <p:cBhvr additive="base">
                                        <p:cTn id="31" dur="500" fill="hold"/>
                                        <p:tgtEl>
                                          <p:spTgt spid="30724">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072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0724">
                                            <p:txEl>
                                              <p:pRg st="4" end="4"/>
                                            </p:txEl>
                                          </p:spTgt>
                                        </p:tgtEl>
                                        <p:attrNameLst>
                                          <p:attrName>style.visibility</p:attrName>
                                        </p:attrNameLst>
                                      </p:cBhvr>
                                      <p:to>
                                        <p:strVal val="visible"/>
                                      </p:to>
                                    </p:set>
                                    <p:anim calcmode="lin" valueType="num">
                                      <p:cBhvr additive="base">
                                        <p:cTn id="37" dur="500" fill="hold"/>
                                        <p:tgtEl>
                                          <p:spTgt spid="30724">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072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2400" y="304800"/>
            <a:ext cx="8839200" cy="685799"/>
          </a:xfrm>
        </p:spPr>
        <p:txBody>
          <a:bodyPr>
            <a:normAutofit/>
          </a:bodyPr>
          <a:lstStyle/>
          <a:p>
            <a:pPr algn="ctr" eaLnBrk="1" hangingPunct="1">
              <a:defRPr/>
            </a:pPr>
            <a:r>
              <a:rPr lang="en-US" sz="3200" dirty="0" smtClean="0"/>
              <a:t>Compelling Questions…</a:t>
            </a:r>
          </a:p>
        </p:txBody>
      </p:sp>
      <p:sp>
        <p:nvSpPr>
          <p:cNvPr id="30724" name="Rectangle 4"/>
          <p:cNvSpPr>
            <a:spLocks noGrp="1" noChangeArrowheads="1"/>
          </p:cNvSpPr>
          <p:nvPr>
            <p:ph type="body" idx="1"/>
          </p:nvPr>
        </p:nvSpPr>
        <p:spPr>
          <a:xfrm>
            <a:off x="304800" y="1066800"/>
            <a:ext cx="8458200" cy="2971800"/>
          </a:xfrm>
        </p:spPr>
        <p:txBody>
          <a:bodyPr/>
          <a:lstStyle/>
          <a:p>
            <a:pPr lvl="1">
              <a:buNone/>
            </a:pPr>
            <a:r>
              <a:rPr lang="en-US" dirty="0" smtClean="0"/>
              <a:t>Compelling questions focus on enduring issues and concerns….and unresolved issues that require students to construct arguments in response.  </a:t>
            </a:r>
          </a:p>
          <a:p>
            <a:pPr lvl="1"/>
            <a:endParaRPr lang="en-US" sz="200" b="1" dirty="0" smtClean="0">
              <a:solidFill>
                <a:srgbClr val="246025"/>
              </a:solidFill>
            </a:endParaRPr>
          </a:p>
          <a:p>
            <a:pPr lvl="1">
              <a:buFont typeface="Arial" pitchFamily="34" charset="0"/>
              <a:buChar char="•"/>
            </a:pPr>
            <a:r>
              <a:rPr lang="en-US" altLang="en-US" b="1" dirty="0" smtClean="0"/>
              <a:t>“</a:t>
            </a:r>
            <a:r>
              <a:rPr lang="en-US" b="1" dirty="0" smtClean="0"/>
              <a:t>Was the American Revolution revolutionary?</a:t>
            </a:r>
            <a:r>
              <a:rPr lang="en-US" altLang="en-US" b="1" dirty="0" smtClean="0"/>
              <a:t>”</a:t>
            </a:r>
          </a:p>
          <a:p>
            <a:pPr lvl="1"/>
            <a:endParaRPr lang="en-US" sz="200" b="1" dirty="0" smtClean="0"/>
          </a:p>
          <a:p>
            <a:pPr lvl="1">
              <a:buFont typeface="Arial" pitchFamily="34" charset="0"/>
              <a:buChar char="•"/>
            </a:pPr>
            <a:r>
              <a:rPr lang="en-US" b="1" dirty="0" smtClean="0"/>
              <a:t>Where is the balance between  personal freedoms and the common good?</a:t>
            </a:r>
          </a:p>
        </p:txBody>
      </p:sp>
      <p:pic>
        <p:nvPicPr>
          <p:cNvPr id="4" name="Picture 1" descr="C:\Users\jowillis\AppData\Local\Microsoft\Windows\Temporary Internet Files\Content.IE5\VFE7YT4S\MC900149847[1].wmf"/>
          <p:cNvPicPr>
            <a:picLocks noChangeAspect="1" noChangeArrowheads="1"/>
          </p:cNvPicPr>
          <p:nvPr/>
        </p:nvPicPr>
        <p:blipFill>
          <a:blip r:embed="rId3" cstate="print"/>
          <a:srcRect/>
          <a:stretch>
            <a:fillRect/>
          </a:stretch>
        </p:blipFill>
        <p:spPr bwMode="auto">
          <a:xfrm>
            <a:off x="5383828" y="4038600"/>
            <a:ext cx="3576023" cy="2743200"/>
          </a:xfrm>
          <a:prstGeom prst="rect">
            <a:avLst/>
          </a:prstGeom>
          <a:noFill/>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0-#ppt_w/2"/>
                                          </p:val>
                                        </p:tav>
                                        <p:tav tm="100000">
                                          <p:val>
                                            <p:strVal val="#ppt_x"/>
                                          </p:val>
                                        </p:tav>
                                      </p:tavLst>
                                    </p:anim>
                                    <p:anim calcmode="lin" valueType="num">
                                      <p:cBhvr additive="base">
                                        <p:cTn id="8" dur="500" fill="hold"/>
                                        <p:tgtEl>
                                          <p:spTgt spid="307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4">
                                            <p:txEl>
                                              <p:pRg st="0" end="0"/>
                                            </p:txEl>
                                          </p:spTgt>
                                        </p:tgtEl>
                                        <p:attrNameLst>
                                          <p:attrName>style.visibility</p:attrName>
                                        </p:attrNameLst>
                                      </p:cBhvr>
                                      <p:to>
                                        <p:strVal val="visible"/>
                                      </p:to>
                                    </p:set>
                                    <p:anim calcmode="lin" valueType="num">
                                      <p:cBhvr additive="base">
                                        <p:cTn id="13" dur="500" fill="hold"/>
                                        <p:tgtEl>
                                          <p:spTgt spid="3072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4">
                                            <p:txEl>
                                              <p:pRg st="2" end="2"/>
                                            </p:txEl>
                                          </p:spTgt>
                                        </p:tgtEl>
                                        <p:attrNameLst>
                                          <p:attrName>style.visibility</p:attrName>
                                        </p:attrNameLst>
                                      </p:cBhvr>
                                      <p:to>
                                        <p:strVal val="visible"/>
                                      </p:to>
                                    </p:set>
                                    <p:anim calcmode="lin" valueType="num">
                                      <p:cBhvr additive="base">
                                        <p:cTn id="19" dur="500" fill="hold"/>
                                        <p:tgtEl>
                                          <p:spTgt spid="3072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2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24">
                                            <p:txEl>
                                              <p:pRg st="4" end="4"/>
                                            </p:txEl>
                                          </p:spTgt>
                                        </p:tgtEl>
                                        <p:attrNameLst>
                                          <p:attrName>style.visibility</p:attrName>
                                        </p:attrNameLst>
                                      </p:cBhvr>
                                      <p:to>
                                        <p:strVal val="visible"/>
                                      </p:to>
                                    </p:set>
                                    <p:anim calcmode="lin" valueType="num">
                                      <p:cBhvr additive="base">
                                        <p:cTn id="25" dur="500" fill="hold"/>
                                        <p:tgtEl>
                                          <p:spTgt spid="30724">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72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69925" y="76200"/>
            <a:ext cx="7788275" cy="914400"/>
          </a:xfrm>
        </p:spPr>
        <p:txBody>
          <a:bodyPr>
            <a:normAutofit/>
          </a:bodyPr>
          <a:lstStyle/>
          <a:p>
            <a:pPr eaLnBrk="1" hangingPunct="1"/>
            <a:r>
              <a:rPr lang="en-US" sz="4000" b="1" dirty="0" smtClean="0"/>
              <a:t>Supporting Questions-</a:t>
            </a:r>
            <a:endParaRPr lang="en-US" sz="4000" dirty="0" smtClean="0"/>
          </a:p>
        </p:txBody>
      </p:sp>
      <p:sp>
        <p:nvSpPr>
          <p:cNvPr id="6" name="Rectangle 5"/>
          <p:cNvSpPr/>
          <p:nvPr/>
        </p:nvSpPr>
        <p:spPr>
          <a:xfrm>
            <a:off x="457200" y="1371600"/>
            <a:ext cx="8229600" cy="3477875"/>
          </a:xfrm>
          <a:prstGeom prst="rect">
            <a:avLst/>
          </a:prstGeom>
        </p:spPr>
        <p:txBody>
          <a:bodyPr wrap="square">
            <a:spAutoFit/>
          </a:bodyPr>
          <a:lstStyle/>
          <a:p>
            <a:r>
              <a:rPr lang="en-US" sz="2800" dirty="0" smtClean="0">
                <a:solidFill>
                  <a:schemeClr val="tx2"/>
                </a:solidFill>
                <a:latin typeface="+mn-lt"/>
              </a:rPr>
              <a:t>Focus </a:t>
            </a:r>
            <a:r>
              <a:rPr lang="en-US" sz="2800" dirty="0">
                <a:solidFill>
                  <a:schemeClr val="tx2"/>
                </a:solidFill>
                <a:latin typeface="+mn-lt"/>
              </a:rPr>
              <a:t>on descriptions, definitions, and </a:t>
            </a:r>
            <a:r>
              <a:rPr lang="en-US" sz="2800" dirty="0" smtClean="0">
                <a:solidFill>
                  <a:schemeClr val="tx2"/>
                </a:solidFill>
                <a:latin typeface="+mn-lt"/>
              </a:rPr>
              <a:t>processes that require students to construct arguments in response.  They guide the development of an inquiry into a compelling question:</a:t>
            </a:r>
          </a:p>
          <a:p>
            <a:endParaRPr lang="en-US" sz="3600" dirty="0" smtClean="0">
              <a:solidFill>
                <a:schemeClr val="tx2"/>
              </a:solidFill>
              <a:latin typeface="+mn-lt"/>
            </a:endParaRPr>
          </a:p>
          <a:p>
            <a:r>
              <a:rPr lang="en-US" sz="3600" b="1" dirty="0" smtClean="0">
                <a:solidFill>
                  <a:schemeClr val="tx2"/>
                </a:solidFill>
                <a:latin typeface="+mn-lt"/>
              </a:rPr>
              <a:t>“Does the second amendment support ‘stand your ground?“</a:t>
            </a:r>
            <a:endParaRPr lang="en-US" sz="3600" b="1" dirty="0">
              <a:solidFill>
                <a:schemeClr val="tx2"/>
              </a:solidFill>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9154"/>
                                        </p:tgtEl>
                                        <p:attrNameLst>
                                          <p:attrName>style.visibility</p:attrName>
                                        </p:attrNameLst>
                                      </p:cBhvr>
                                      <p:to>
                                        <p:strVal val="visible"/>
                                      </p:to>
                                    </p:set>
                                    <p:anim to="" calcmode="lin" valueType="num">
                                      <p:cBhvr>
                                        <p:cTn id="7" dur="1" fill="hold"/>
                                        <p:tgtEl>
                                          <p:spTgt spid="4915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17525" y="152400"/>
            <a:ext cx="8596313" cy="823912"/>
          </a:xfrm>
        </p:spPr>
        <p:txBody>
          <a:bodyPr/>
          <a:lstStyle/>
          <a:p>
            <a:pPr eaLnBrk="1" hangingPunct="1">
              <a:defRPr/>
            </a:pPr>
            <a:r>
              <a:rPr lang="en-US" sz="4800" dirty="0" smtClean="0"/>
              <a:t>Conduct the Investigation:</a:t>
            </a:r>
          </a:p>
        </p:txBody>
      </p:sp>
      <p:sp>
        <p:nvSpPr>
          <p:cNvPr id="31747" name="Rectangle 3"/>
          <p:cNvSpPr>
            <a:spLocks noGrp="1" noChangeArrowheads="1"/>
          </p:cNvSpPr>
          <p:nvPr>
            <p:ph type="body" idx="1"/>
          </p:nvPr>
        </p:nvSpPr>
        <p:spPr>
          <a:xfrm>
            <a:off x="304800" y="1143000"/>
            <a:ext cx="8686800" cy="4114800"/>
          </a:xfrm>
        </p:spPr>
        <p:txBody>
          <a:bodyPr/>
          <a:lstStyle/>
          <a:p>
            <a:pPr lvl="0">
              <a:buFont typeface="Wingdings" pitchFamily="2" charset="2"/>
              <a:buChar char="Ø"/>
            </a:pPr>
            <a:r>
              <a:rPr lang="en-US" sz="3600" dirty="0" smtClean="0"/>
              <a:t>Teachers and/or students collect relevant and sometimes conflicting primary sources that provide intrigue.</a:t>
            </a:r>
          </a:p>
          <a:p>
            <a:pPr lvl="0">
              <a:buNone/>
            </a:pPr>
            <a:endParaRPr lang="en-US" sz="3600" dirty="0" smtClean="0"/>
          </a:p>
          <a:p>
            <a:pPr lvl="0">
              <a:buFont typeface="Wingdings" pitchFamily="2" charset="2"/>
              <a:buChar char="Ø"/>
            </a:pPr>
            <a:r>
              <a:rPr lang="en-US" sz="3600" dirty="0" smtClean="0"/>
              <a:t>Students do an initial read and analysis individually and prepare notes and evidence for discussions in small groups. </a:t>
            </a:r>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0-#ppt_w/2"/>
                                          </p:val>
                                        </p:tav>
                                        <p:tav tm="100000">
                                          <p:val>
                                            <p:strVal val="#ppt_x"/>
                                          </p:val>
                                        </p:tav>
                                      </p:tavLst>
                                    </p:anim>
                                    <p:anim calcmode="lin" valueType="num">
                                      <p:cBhvr additive="base">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xEl>
                                              <p:pRg st="0" end="0"/>
                                            </p:txEl>
                                          </p:spTgt>
                                        </p:tgtEl>
                                        <p:attrNameLst>
                                          <p:attrName>style.visibility</p:attrName>
                                        </p:attrNameLst>
                                      </p:cBhvr>
                                      <p:to>
                                        <p:strVal val="visible"/>
                                      </p:to>
                                    </p:set>
                                    <p:anim calcmode="lin" valueType="num">
                                      <p:cBhvr additive="base">
                                        <p:cTn id="13" dur="500" fill="hold"/>
                                        <p:tgtEl>
                                          <p:spTgt spid="3174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1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500" fill="hold"/>
                                        <p:tgtEl>
                                          <p:spTgt spid="3174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174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a:pPr>
            <a:r>
              <a:rPr lang="en-US" dirty="0" smtClean="0"/>
              <a:t>The Heart of the Investigation</a:t>
            </a:r>
          </a:p>
        </p:txBody>
      </p:sp>
      <p:sp>
        <p:nvSpPr>
          <p:cNvPr id="34820" name="Rectangle 3"/>
          <p:cNvSpPr>
            <a:spLocks noChangeArrowheads="1"/>
          </p:cNvSpPr>
          <p:nvPr/>
        </p:nvSpPr>
        <p:spPr bwMode="auto">
          <a:xfrm>
            <a:off x="0" y="-311149"/>
            <a:ext cx="9144000" cy="7294305"/>
          </a:xfrm>
          <a:prstGeom prst="rect">
            <a:avLst/>
          </a:prstGeom>
          <a:noFill/>
          <a:ln w="9525">
            <a:noFill/>
            <a:miter lim="800000"/>
            <a:headEnd/>
            <a:tailEnd/>
          </a:ln>
        </p:spPr>
        <p:txBody>
          <a:bodyPr wrap="square">
            <a:spAutoFit/>
          </a:bodyPr>
          <a:lstStyle/>
          <a:p>
            <a:endParaRPr lang="en-US" dirty="0"/>
          </a:p>
          <a:p>
            <a:endParaRPr lang="en-US" dirty="0"/>
          </a:p>
          <a:p>
            <a:endParaRPr lang="en-US" dirty="0"/>
          </a:p>
          <a:p>
            <a:endParaRPr lang="en-US" dirty="0"/>
          </a:p>
          <a:p>
            <a:endParaRPr lang="en-US" dirty="0"/>
          </a:p>
          <a:p>
            <a:r>
              <a:rPr lang="en-US" sz="2000" b="1" dirty="0"/>
              <a:t>Sourcing</a:t>
            </a:r>
            <a:endParaRPr lang="en-US" sz="2000" dirty="0"/>
          </a:p>
          <a:p>
            <a:pPr lvl="2">
              <a:buFont typeface="Courier New" pitchFamily="49" charset="0"/>
              <a:buChar char="o"/>
            </a:pPr>
            <a:r>
              <a:rPr lang="en-US" sz="2000" dirty="0"/>
              <a:t>What is the text?</a:t>
            </a:r>
          </a:p>
          <a:p>
            <a:pPr lvl="2">
              <a:buFont typeface="Courier New" pitchFamily="49" charset="0"/>
              <a:buChar char="o"/>
            </a:pPr>
            <a:r>
              <a:rPr lang="en-US" sz="2000" dirty="0"/>
              <a:t>Who created it and when?</a:t>
            </a:r>
          </a:p>
          <a:p>
            <a:r>
              <a:rPr lang="en-US" sz="2000" b="1" dirty="0"/>
              <a:t>Close Reading and Asking Supporting Questions</a:t>
            </a:r>
            <a:endParaRPr lang="en-US" sz="2000" dirty="0"/>
          </a:p>
          <a:p>
            <a:pPr lvl="2">
              <a:buFont typeface="Courier New" pitchFamily="49" charset="0"/>
              <a:buChar char="o"/>
            </a:pPr>
            <a:r>
              <a:rPr lang="en-US" sz="2000" dirty="0"/>
              <a:t>What does the text say explicitly?</a:t>
            </a:r>
          </a:p>
          <a:p>
            <a:pPr lvl="2">
              <a:buFont typeface="Courier New" pitchFamily="49" charset="0"/>
              <a:buChar char="o"/>
            </a:pPr>
            <a:r>
              <a:rPr lang="en-US" sz="2000" dirty="0"/>
              <a:t>What claim does the author/creator make?</a:t>
            </a:r>
          </a:p>
          <a:p>
            <a:pPr lvl="2">
              <a:buFont typeface="Courier New" pitchFamily="49" charset="0"/>
              <a:buChar char="o"/>
            </a:pPr>
            <a:r>
              <a:rPr lang="en-US" sz="2000" dirty="0"/>
              <a:t>What evidence does the author/creator make?</a:t>
            </a:r>
          </a:p>
          <a:p>
            <a:pPr lvl="2">
              <a:buFont typeface="Courier New" pitchFamily="49" charset="0"/>
              <a:buChar char="o"/>
            </a:pPr>
            <a:r>
              <a:rPr lang="en-US" sz="2000" dirty="0"/>
              <a:t>What is the author’s/creator’s perspective?</a:t>
            </a:r>
          </a:p>
          <a:p>
            <a:pPr lvl="2">
              <a:buFont typeface="Courier New" pitchFamily="49" charset="0"/>
              <a:buChar char="o"/>
            </a:pPr>
            <a:r>
              <a:rPr lang="en-US" sz="2000" dirty="0"/>
              <a:t>What is its purpose?</a:t>
            </a:r>
          </a:p>
          <a:p>
            <a:pPr lvl="2">
              <a:buFont typeface="Courier New" pitchFamily="49" charset="0"/>
              <a:buChar char="o"/>
            </a:pPr>
            <a:r>
              <a:rPr lang="en-US" sz="2000" dirty="0"/>
              <a:t>Does this text seem credible? Why or why not?</a:t>
            </a:r>
          </a:p>
          <a:p>
            <a:r>
              <a:rPr lang="en-US" sz="2000" b="1" dirty="0"/>
              <a:t>Contextualizing </a:t>
            </a:r>
            <a:endParaRPr lang="en-US" sz="2000" dirty="0"/>
          </a:p>
          <a:p>
            <a:pPr lvl="2">
              <a:buFont typeface="Courier New" pitchFamily="49" charset="0"/>
              <a:buChar char="o"/>
            </a:pPr>
            <a:r>
              <a:rPr lang="en-US" sz="2000" dirty="0"/>
              <a:t>What else was going on at the historic time this source was created?</a:t>
            </a:r>
          </a:p>
          <a:p>
            <a:pPr lvl="2">
              <a:buFont typeface="Courier New" pitchFamily="49" charset="0"/>
              <a:buChar char="o"/>
            </a:pPr>
            <a:r>
              <a:rPr lang="en-US" sz="2000" dirty="0"/>
              <a:t>What else was going on during this time (historic setting)?</a:t>
            </a:r>
          </a:p>
          <a:p>
            <a:pPr lvl="2">
              <a:buFont typeface="Courier New" pitchFamily="49" charset="0"/>
              <a:buChar char="o"/>
            </a:pPr>
            <a:r>
              <a:rPr lang="en-US" sz="2000" dirty="0"/>
              <a:t>How did the historic setting influence the creation of the text?</a:t>
            </a:r>
          </a:p>
          <a:p>
            <a:r>
              <a:rPr lang="en-US" sz="2000" dirty="0"/>
              <a:t> </a:t>
            </a:r>
            <a:r>
              <a:rPr lang="en-US" sz="2000" b="1" dirty="0" smtClean="0"/>
              <a:t>Corroborating</a:t>
            </a:r>
            <a:endParaRPr lang="en-US" sz="2000" dirty="0"/>
          </a:p>
          <a:p>
            <a:pPr lvl="2">
              <a:buFont typeface="Courier New" pitchFamily="49" charset="0"/>
              <a:buChar char="o"/>
            </a:pPr>
            <a:r>
              <a:rPr lang="en-US" sz="2000" dirty="0"/>
              <a:t>Where do the multiple texts agree and disagree?</a:t>
            </a:r>
          </a:p>
          <a:p>
            <a:pPr lvl="2">
              <a:buFont typeface="Courier New" pitchFamily="49" charset="0"/>
              <a:buChar char="o"/>
            </a:pPr>
            <a:r>
              <a:rPr lang="en-US" sz="2000" dirty="0"/>
              <a:t>Which texts are more reliable?</a:t>
            </a:r>
          </a:p>
          <a:p>
            <a:pPr lvl="2">
              <a:buFont typeface="Courier New" pitchFamily="49" charset="0"/>
              <a:buChar char="o"/>
            </a:pPr>
            <a:r>
              <a:rPr lang="en-US" sz="2000" dirty="0"/>
              <a:t>Which are the best texts for answering the compelling question?</a:t>
            </a:r>
          </a:p>
          <a:p>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17525" y="44451"/>
            <a:ext cx="8596313" cy="1098550"/>
          </a:xfrm>
        </p:spPr>
        <p:txBody>
          <a:bodyPr>
            <a:normAutofit/>
          </a:bodyPr>
          <a:lstStyle/>
          <a:p>
            <a:pPr algn="ctr" eaLnBrk="1" hangingPunct="1">
              <a:defRPr/>
            </a:pPr>
            <a:r>
              <a:rPr lang="en-US" dirty="0" smtClean="0"/>
              <a:t>DISCUSSIONS</a:t>
            </a:r>
          </a:p>
        </p:txBody>
      </p:sp>
      <p:sp>
        <p:nvSpPr>
          <p:cNvPr id="32771" name="Rectangle 3"/>
          <p:cNvSpPr>
            <a:spLocks noGrp="1" noChangeArrowheads="1"/>
          </p:cNvSpPr>
          <p:nvPr>
            <p:ph type="body" idx="1"/>
          </p:nvPr>
        </p:nvSpPr>
        <p:spPr>
          <a:xfrm>
            <a:off x="304800" y="1066800"/>
            <a:ext cx="8686800" cy="4525962"/>
          </a:xfrm>
        </p:spPr>
        <p:txBody>
          <a:bodyPr/>
          <a:lstStyle/>
          <a:p>
            <a:pPr>
              <a:buFont typeface="Wingdings" pitchFamily="2" charset="2"/>
              <a:buChar char="Ø"/>
            </a:pPr>
            <a:r>
              <a:rPr lang="en-US" dirty="0" smtClean="0"/>
              <a:t>Students will work together in small groups and share their interpretations of the compelling question citing documents as evidence. Supportive questions may be addressed at this time.</a:t>
            </a:r>
          </a:p>
          <a:p>
            <a:pPr>
              <a:buFont typeface="Wingdings" pitchFamily="2" charset="2"/>
              <a:buChar char="Ø"/>
            </a:pPr>
            <a:endParaRPr lang="en-US" dirty="0" smtClean="0"/>
          </a:p>
          <a:p>
            <a:pPr>
              <a:buFont typeface="Wingdings" pitchFamily="2" charset="2"/>
              <a:buChar char="Ø"/>
            </a:pPr>
            <a:r>
              <a:rPr lang="en-US" dirty="0" smtClean="0"/>
              <a:t>Multiple interpretations can emerge and may or may not be accepted by all.</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0-#ppt_w/2"/>
                                          </p:val>
                                        </p:tav>
                                        <p:tav tm="100000">
                                          <p:val>
                                            <p:strVal val="#ppt_x"/>
                                          </p:val>
                                        </p:tav>
                                      </p:tavLst>
                                    </p:anim>
                                    <p:anim calcmode="lin" valueType="num">
                                      <p:cBhvr additive="base">
                                        <p:cTn id="8" dur="500" fill="hold"/>
                                        <p:tgtEl>
                                          <p:spTgt spid="327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pRg st="0" end="0"/>
                                            </p:txEl>
                                          </p:spTgt>
                                        </p:tgtEl>
                                        <p:attrNameLst>
                                          <p:attrName>style.visibility</p:attrName>
                                        </p:attrNameLst>
                                      </p:cBhvr>
                                      <p:to>
                                        <p:strVal val="visible"/>
                                      </p:to>
                                    </p:set>
                                    <p:anim calcmode="lin" valueType="num">
                                      <p:cBhvr additive="base">
                                        <p:cTn id="13" dur="500" fill="hold"/>
                                        <p:tgtEl>
                                          <p:spTgt spid="32771">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71">
                                            <p:txEl>
                                              <p:pRg st="2" end="2"/>
                                            </p:txEl>
                                          </p:spTgt>
                                        </p:tgtEl>
                                        <p:attrNameLst>
                                          <p:attrName>style.visibility</p:attrName>
                                        </p:attrNameLst>
                                      </p:cBhvr>
                                      <p:to>
                                        <p:strVal val="visible"/>
                                      </p:to>
                                    </p:set>
                                    <p:anim calcmode="lin" valueType="num">
                                      <p:cBhvr additive="base">
                                        <p:cTn id="19" dur="500" fill="hold"/>
                                        <p:tgtEl>
                                          <p:spTgt spid="3277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277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457200"/>
            <a:ext cx="8686800" cy="841375"/>
          </a:xfrm>
        </p:spPr>
        <p:txBody>
          <a:bodyPr/>
          <a:lstStyle/>
          <a:p>
            <a:pPr>
              <a:defRPr/>
            </a:pPr>
            <a:r>
              <a:rPr lang="en-US" dirty="0" smtClean="0"/>
              <a:t>Writing historical arguments</a:t>
            </a:r>
            <a:endParaRPr lang="en-US" dirty="0"/>
          </a:p>
        </p:txBody>
      </p:sp>
      <p:pic>
        <p:nvPicPr>
          <p:cNvPr id="43011" name="Picture 3"/>
          <p:cNvPicPr>
            <a:picLocks noChangeAspect="1" noChangeArrowheads="1"/>
          </p:cNvPicPr>
          <p:nvPr/>
        </p:nvPicPr>
        <p:blipFill>
          <a:blip r:embed="rId3" cstate="print"/>
          <a:srcRect/>
          <a:stretch>
            <a:fillRect/>
          </a:stretch>
        </p:blipFill>
        <p:spPr bwMode="auto">
          <a:xfrm>
            <a:off x="512482" y="1981200"/>
            <a:ext cx="8119036"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17525" y="465138"/>
            <a:ext cx="8596313" cy="914400"/>
          </a:xfrm>
        </p:spPr>
        <p:txBody>
          <a:bodyPr/>
          <a:lstStyle/>
          <a:p>
            <a:pPr eaLnBrk="1" hangingPunct="1">
              <a:defRPr/>
            </a:pPr>
            <a:r>
              <a:rPr lang="en-US" sz="5400" dirty="0" smtClean="0"/>
              <a:t>Report Findings:</a:t>
            </a:r>
          </a:p>
        </p:txBody>
      </p:sp>
      <p:sp>
        <p:nvSpPr>
          <p:cNvPr id="33795" name="Rectangle 3"/>
          <p:cNvSpPr>
            <a:spLocks noGrp="1" noChangeArrowheads="1"/>
          </p:cNvSpPr>
          <p:nvPr>
            <p:ph type="body" idx="1"/>
          </p:nvPr>
        </p:nvSpPr>
        <p:spPr>
          <a:xfrm>
            <a:off x="304800" y="1554162"/>
            <a:ext cx="8686800" cy="4999037"/>
          </a:xfrm>
        </p:spPr>
        <p:txBody>
          <a:bodyPr/>
          <a:lstStyle/>
          <a:p>
            <a:pPr lvl="0">
              <a:buFont typeface="Wingdings" pitchFamily="2" charset="2"/>
              <a:buChar char="Ø"/>
            </a:pPr>
            <a:r>
              <a:rPr lang="en-US" sz="2400" dirty="0" smtClean="0"/>
              <a:t>Formulate an argument/opinion that answers the compelling question citing evidence from the sources:</a:t>
            </a:r>
          </a:p>
          <a:p>
            <a:pPr>
              <a:buNone/>
            </a:pPr>
            <a:endParaRPr lang="en-US" sz="2400" dirty="0" smtClean="0"/>
          </a:p>
          <a:p>
            <a:pPr>
              <a:buNone/>
            </a:pPr>
            <a:r>
              <a:rPr lang="en-US" sz="2400" b="1" dirty="0" smtClean="0"/>
              <a:t>When you write an opinion piece/argument, remember:</a:t>
            </a:r>
            <a:endParaRPr lang="en-US" sz="2400" dirty="0" smtClean="0"/>
          </a:p>
          <a:p>
            <a:pPr lvl="0">
              <a:buFont typeface="Wingdings" pitchFamily="2" charset="2"/>
              <a:buChar char="Ø"/>
            </a:pPr>
            <a:r>
              <a:rPr lang="en-US" sz="2400" dirty="0" smtClean="0"/>
              <a:t>Reasoning used in building an argument should be logical and clear.</a:t>
            </a:r>
          </a:p>
          <a:p>
            <a:pPr lvl="0">
              <a:buFont typeface="Wingdings" pitchFamily="2" charset="2"/>
              <a:buChar char="Ø"/>
            </a:pPr>
            <a:r>
              <a:rPr lang="en-US" sz="2400" dirty="0" smtClean="0"/>
              <a:t>Arguments should have a beginning, middle, and end; beginning with author’s claim.</a:t>
            </a:r>
          </a:p>
          <a:p>
            <a:pPr lvl="0">
              <a:buFont typeface="Wingdings" pitchFamily="2" charset="2"/>
              <a:buChar char="Ø"/>
            </a:pPr>
            <a:r>
              <a:rPr lang="en-US" sz="2400" dirty="0" smtClean="0"/>
              <a:t>Cite evidence from multiple sources.</a:t>
            </a:r>
          </a:p>
          <a:p>
            <a:pPr lvl="0">
              <a:buFont typeface="Wingdings" pitchFamily="2" charset="2"/>
              <a:buChar char="Ø"/>
            </a:pPr>
            <a:r>
              <a:rPr lang="en-US" sz="2400" dirty="0" smtClean="0"/>
              <a:t>Some arguments can include an opposing or alternative opinion (younger students will need support to identify this element).</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pRg st="0" end="0"/>
                                            </p:txEl>
                                          </p:spTgt>
                                        </p:tgtEl>
                                        <p:attrNameLst>
                                          <p:attrName>style.visibility</p:attrName>
                                        </p:attrNameLst>
                                      </p:cBhvr>
                                      <p:to>
                                        <p:strVal val="visible"/>
                                      </p:to>
                                    </p:set>
                                    <p:anim calcmode="lin" valueType="num">
                                      <p:cBhvr additive="base">
                                        <p:cTn id="13" dur="500" fill="hold"/>
                                        <p:tgtEl>
                                          <p:spTgt spid="3379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795">
                                            <p:txEl>
                                              <p:pRg st="2" end="2"/>
                                            </p:txEl>
                                          </p:spTgt>
                                        </p:tgtEl>
                                        <p:attrNameLst>
                                          <p:attrName>style.visibility</p:attrName>
                                        </p:attrNameLst>
                                      </p:cBhvr>
                                      <p:to>
                                        <p:strVal val="visible"/>
                                      </p:to>
                                    </p:set>
                                    <p:anim calcmode="lin" valueType="num">
                                      <p:cBhvr additive="base">
                                        <p:cTn id="19" dur="500" fill="hold"/>
                                        <p:tgtEl>
                                          <p:spTgt spid="337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3795">
                                            <p:txEl>
                                              <p:pRg st="3" end="3"/>
                                            </p:txEl>
                                          </p:spTgt>
                                        </p:tgtEl>
                                        <p:attrNameLst>
                                          <p:attrName>style.visibility</p:attrName>
                                        </p:attrNameLst>
                                      </p:cBhvr>
                                      <p:to>
                                        <p:strVal val="visible"/>
                                      </p:to>
                                    </p:set>
                                    <p:anim calcmode="lin" valueType="num">
                                      <p:cBhvr additive="base">
                                        <p:cTn id="25" dur="500" fill="hold"/>
                                        <p:tgtEl>
                                          <p:spTgt spid="3379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37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3795">
                                            <p:txEl>
                                              <p:pRg st="4" end="4"/>
                                            </p:txEl>
                                          </p:spTgt>
                                        </p:tgtEl>
                                        <p:attrNameLst>
                                          <p:attrName>style.visibility</p:attrName>
                                        </p:attrNameLst>
                                      </p:cBhvr>
                                      <p:to>
                                        <p:strVal val="visible"/>
                                      </p:to>
                                    </p:set>
                                    <p:anim calcmode="lin" valueType="num">
                                      <p:cBhvr additive="base">
                                        <p:cTn id="31" dur="500" fill="hold"/>
                                        <p:tgtEl>
                                          <p:spTgt spid="3379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379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3795">
                                            <p:txEl>
                                              <p:pRg st="5" end="5"/>
                                            </p:txEl>
                                          </p:spTgt>
                                        </p:tgtEl>
                                        <p:attrNameLst>
                                          <p:attrName>style.visibility</p:attrName>
                                        </p:attrNameLst>
                                      </p:cBhvr>
                                      <p:to>
                                        <p:strVal val="visible"/>
                                      </p:to>
                                    </p:set>
                                    <p:anim calcmode="lin" valueType="num">
                                      <p:cBhvr additive="base">
                                        <p:cTn id="37" dur="500" fill="hold"/>
                                        <p:tgtEl>
                                          <p:spTgt spid="3379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379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3795">
                                            <p:txEl>
                                              <p:pRg st="6" end="6"/>
                                            </p:txEl>
                                          </p:spTgt>
                                        </p:tgtEl>
                                        <p:attrNameLst>
                                          <p:attrName>style.visibility</p:attrName>
                                        </p:attrNameLst>
                                      </p:cBhvr>
                                      <p:to>
                                        <p:strVal val="visible"/>
                                      </p:to>
                                    </p:set>
                                    <p:anim calcmode="lin" valueType="num">
                                      <p:cBhvr additive="base">
                                        <p:cTn id="43" dur="500" fill="hold"/>
                                        <p:tgtEl>
                                          <p:spTgt spid="3379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379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17525" y="144463"/>
            <a:ext cx="8596313" cy="1555750"/>
          </a:xfrm>
        </p:spPr>
        <p:txBody>
          <a:bodyPr/>
          <a:lstStyle/>
          <a:p>
            <a:pPr eaLnBrk="1" hangingPunct="1">
              <a:defRPr/>
            </a:pPr>
            <a:r>
              <a:rPr lang="en-US" sz="4800" dirty="0" smtClean="0"/>
              <a:t>Why should teachers use this model?</a:t>
            </a:r>
          </a:p>
        </p:txBody>
      </p:sp>
      <p:sp>
        <p:nvSpPr>
          <p:cNvPr id="35843" name="Rectangle 3"/>
          <p:cNvSpPr>
            <a:spLocks noGrp="1" noChangeArrowheads="1"/>
          </p:cNvSpPr>
          <p:nvPr>
            <p:ph type="body" idx="1"/>
          </p:nvPr>
        </p:nvSpPr>
        <p:spPr/>
        <p:txBody>
          <a:bodyPr/>
          <a:lstStyle/>
          <a:p>
            <a:pPr eaLnBrk="1" hangingPunct="1">
              <a:buFont typeface="Wingdings" pitchFamily="2" charset="2"/>
              <a:buChar char="Ø"/>
            </a:pPr>
            <a:r>
              <a:rPr lang="en-US" dirty="0" smtClean="0"/>
              <a:t>It engages students</a:t>
            </a:r>
          </a:p>
          <a:p>
            <a:pPr eaLnBrk="1" hangingPunct="1">
              <a:buFont typeface="Wingdings" pitchFamily="2" charset="2"/>
              <a:buChar char="Ø"/>
            </a:pPr>
            <a:r>
              <a:rPr lang="en-US" dirty="0" smtClean="0"/>
              <a:t>It fosters higher level thinking skills</a:t>
            </a:r>
          </a:p>
          <a:p>
            <a:pPr eaLnBrk="1" hangingPunct="1">
              <a:buFont typeface="Wingdings" pitchFamily="2" charset="2"/>
              <a:buChar char="Ø"/>
            </a:pPr>
            <a:r>
              <a:rPr lang="en-US" dirty="0" smtClean="0"/>
              <a:t>It cultivates the relevancy of history</a:t>
            </a:r>
          </a:p>
          <a:p>
            <a:pPr eaLnBrk="1" hangingPunct="1">
              <a:buFont typeface="Wingdings" pitchFamily="2" charset="2"/>
              <a:buChar char="Ø"/>
            </a:pPr>
            <a:r>
              <a:rPr lang="en-US" dirty="0" smtClean="0"/>
              <a:t>It provides another way to assess student understanding</a:t>
            </a:r>
          </a:p>
          <a:p>
            <a:pPr eaLnBrk="1" hangingPunct="1">
              <a:buFont typeface="Wingdings" pitchFamily="2" charset="2"/>
              <a:buChar char="Ø"/>
            </a:pPr>
            <a:r>
              <a:rPr lang="en-US" dirty="0" smtClean="0"/>
              <a:t>Connects C3 to CCSS</a:t>
            </a:r>
          </a:p>
          <a:p>
            <a:pPr eaLnBrk="1" hangingPunct="1">
              <a:buFontTx/>
              <a:buNone/>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0-#ppt_w/2"/>
                                          </p:val>
                                        </p:tav>
                                        <p:tav tm="100000">
                                          <p:val>
                                            <p:strVal val="#ppt_x"/>
                                          </p:val>
                                        </p:tav>
                                      </p:tavLst>
                                    </p:anim>
                                    <p:anim calcmode="lin" valueType="num">
                                      <p:cBhvr additive="base">
                                        <p:cTn id="8" dur="500" fill="hold"/>
                                        <p:tgtEl>
                                          <p:spTgt spid="358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3">
                                            <p:txEl>
                                              <p:pRg st="0" end="0"/>
                                            </p:txEl>
                                          </p:spTgt>
                                        </p:tgtEl>
                                        <p:attrNameLst>
                                          <p:attrName>style.visibility</p:attrName>
                                        </p:attrNameLst>
                                      </p:cBhvr>
                                      <p:to>
                                        <p:strVal val="visible"/>
                                      </p:to>
                                    </p:set>
                                    <p:anim calcmode="lin" valueType="num">
                                      <p:cBhvr additive="base">
                                        <p:cTn id="13" dur="500" fill="hold"/>
                                        <p:tgtEl>
                                          <p:spTgt spid="3584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8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3">
                                            <p:txEl>
                                              <p:pRg st="1" end="1"/>
                                            </p:txEl>
                                          </p:spTgt>
                                        </p:tgtEl>
                                        <p:attrNameLst>
                                          <p:attrName>style.visibility</p:attrName>
                                        </p:attrNameLst>
                                      </p:cBhvr>
                                      <p:to>
                                        <p:strVal val="visible"/>
                                      </p:to>
                                    </p:set>
                                    <p:anim calcmode="lin" valueType="num">
                                      <p:cBhvr additive="base">
                                        <p:cTn id="19" dur="500" fill="hold"/>
                                        <p:tgtEl>
                                          <p:spTgt spid="3584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8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843">
                                            <p:txEl>
                                              <p:pRg st="2" end="2"/>
                                            </p:txEl>
                                          </p:spTgt>
                                        </p:tgtEl>
                                        <p:attrNameLst>
                                          <p:attrName>style.visibility</p:attrName>
                                        </p:attrNameLst>
                                      </p:cBhvr>
                                      <p:to>
                                        <p:strVal val="visible"/>
                                      </p:to>
                                    </p:set>
                                    <p:anim calcmode="lin" valueType="num">
                                      <p:cBhvr additive="base">
                                        <p:cTn id="25" dur="500" fill="hold"/>
                                        <p:tgtEl>
                                          <p:spTgt spid="3584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58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5843">
                                            <p:txEl>
                                              <p:pRg st="3" end="3"/>
                                            </p:txEl>
                                          </p:spTgt>
                                        </p:tgtEl>
                                        <p:attrNameLst>
                                          <p:attrName>style.visibility</p:attrName>
                                        </p:attrNameLst>
                                      </p:cBhvr>
                                      <p:to>
                                        <p:strVal val="visible"/>
                                      </p:to>
                                    </p:set>
                                    <p:anim calcmode="lin" valueType="num">
                                      <p:cBhvr additive="base">
                                        <p:cTn id="31" dur="500" fill="hold"/>
                                        <p:tgtEl>
                                          <p:spTgt spid="35843">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5843">
                                            <p:txEl>
                                              <p:pRg st="4" end="4"/>
                                            </p:txEl>
                                          </p:spTgt>
                                        </p:tgtEl>
                                        <p:attrNameLst>
                                          <p:attrName>style.visibility</p:attrName>
                                        </p:attrNameLst>
                                      </p:cBhvr>
                                      <p:to>
                                        <p:strVal val="visible"/>
                                      </p:to>
                                    </p:set>
                                    <p:anim calcmode="lin" valueType="num">
                                      <p:cBhvr additive="base">
                                        <p:cTn id="37" dur="500" fill="hold"/>
                                        <p:tgtEl>
                                          <p:spTgt spid="35843">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584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457200"/>
            <a:ext cx="8686800" cy="3962400"/>
          </a:xfrm>
        </p:spPr>
        <p:txBody>
          <a:bodyPr/>
          <a:lstStyle/>
          <a:p>
            <a:pPr algn="ctr" eaLnBrk="1" fontAlgn="auto" hangingPunct="1">
              <a:spcAft>
                <a:spcPts val="0"/>
              </a:spcAft>
              <a:defRPr/>
            </a:pPr>
            <a:r>
              <a:rPr lang="en-US" sz="4800" dirty="0" smtClean="0"/>
              <a:t>What are primary sources and why should we have students use them?</a:t>
            </a:r>
            <a:endParaRPr lang="en-US" sz="4800" dirty="0"/>
          </a:p>
        </p:txBody>
      </p:sp>
      <p:pic>
        <p:nvPicPr>
          <p:cNvPr id="1026" name="Picture 2" descr="C:\Users\jowillis\AppData\Local\Microsoft\Windows\Temporary Internet Files\Content.IE5\DVHEO0UY\MM900234755[1].gif"/>
          <p:cNvPicPr>
            <a:picLocks noChangeAspect="1" noChangeArrowheads="1" noCrop="1"/>
          </p:cNvPicPr>
          <p:nvPr/>
        </p:nvPicPr>
        <p:blipFill>
          <a:blip r:embed="rId3" cstate="print"/>
          <a:srcRect/>
          <a:stretch>
            <a:fillRect/>
          </a:stretch>
        </p:blipFill>
        <p:spPr bwMode="auto">
          <a:xfrm>
            <a:off x="4114800" y="3864752"/>
            <a:ext cx="4724400" cy="276464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69925" y="144463"/>
            <a:ext cx="7788275" cy="769937"/>
          </a:xfrm>
        </p:spPr>
        <p:txBody>
          <a:bodyPr>
            <a:normAutofit fontScale="90000"/>
          </a:bodyPr>
          <a:lstStyle/>
          <a:p>
            <a:pPr algn="ctr" eaLnBrk="1" hangingPunct="1">
              <a:defRPr/>
            </a:pPr>
            <a:r>
              <a:rPr lang="en-US" sz="3200" dirty="0" smtClean="0"/>
              <a:t>Why should teachers use this model?</a:t>
            </a:r>
          </a:p>
        </p:txBody>
      </p:sp>
      <p:pic>
        <p:nvPicPr>
          <p:cNvPr id="4" name="Impliment C3.wmv">
            <a:hlinkClick r:id="" action="ppaction://media"/>
          </p:cNvPr>
          <p:cNvPicPr>
            <a:picLocks noRot="1" noChangeAspect="1"/>
          </p:cNvPicPr>
          <p:nvPr>
            <a:videoFile r:link="rId1"/>
          </p:nvPr>
        </p:nvPicPr>
        <p:blipFill>
          <a:blip r:embed="rId4" cstate="print"/>
          <a:stretch>
            <a:fillRect/>
          </a:stretch>
        </p:blipFill>
        <p:spPr>
          <a:xfrm>
            <a:off x="2286000" y="1447800"/>
            <a:ext cx="5029200" cy="3771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1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Historical </a:t>
            </a:r>
            <a:r>
              <a:rPr lang="en-US" dirty="0" err="1" smtClean="0"/>
              <a:t>invesgtigations</a:t>
            </a:r>
            <a:endParaRPr lang="en-US" dirty="0"/>
          </a:p>
        </p:txBody>
      </p:sp>
      <p:pic>
        <p:nvPicPr>
          <p:cNvPr id="6145" name="Picture 1"/>
          <p:cNvPicPr>
            <a:picLocks noChangeAspect="1" noChangeArrowheads="1"/>
          </p:cNvPicPr>
          <p:nvPr/>
        </p:nvPicPr>
        <p:blipFill>
          <a:blip r:embed="rId3" cstate="print"/>
          <a:srcRect/>
          <a:stretch>
            <a:fillRect/>
          </a:stretch>
        </p:blipFill>
        <p:spPr bwMode="auto">
          <a:xfrm rot="20503940">
            <a:off x="344802" y="1631906"/>
            <a:ext cx="3782897" cy="4752975"/>
          </a:xfrm>
          <a:prstGeom prst="rect">
            <a:avLst/>
          </a:prstGeom>
          <a:noFill/>
          <a:ln w="9525">
            <a:noFill/>
            <a:miter lim="800000"/>
            <a:headEnd/>
            <a:tailEnd/>
          </a:ln>
        </p:spPr>
      </p:pic>
      <p:pic>
        <p:nvPicPr>
          <p:cNvPr id="6146" name="Picture 2"/>
          <p:cNvPicPr>
            <a:picLocks noChangeAspect="1" noChangeArrowheads="1"/>
          </p:cNvPicPr>
          <p:nvPr/>
        </p:nvPicPr>
        <p:blipFill>
          <a:blip r:embed="rId4" cstate="print"/>
          <a:srcRect/>
          <a:stretch>
            <a:fillRect/>
          </a:stretch>
        </p:blipFill>
        <p:spPr bwMode="auto">
          <a:xfrm rot="1349204">
            <a:off x="3620549" y="1677180"/>
            <a:ext cx="3692858" cy="4524994"/>
          </a:xfrm>
          <a:prstGeom prst="rect">
            <a:avLst/>
          </a:prstGeom>
          <a:noFill/>
          <a:ln w="9525">
            <a:noFill/>
            <a:miter lim="800000"/>
            <a:headEnd/>
            <a:tailEnd/>
          </a:ln>
        </p:spPr>
      </p:pic>
      <p:pic>
        <p:nvPicPr>
          <p:cNvPr id="6147" name="Picture 3"/>
          <p:cNvPicPr>
            <a:picLocks noChangeAspect="1" noChangeArrowheads="1"/>
          </p:cNvPicPr>
          <p:nvPr/>
        </p:nvPicPr>
        <p:blipFill>
          <a:blip r:embed="rId5" cstate="print"/>
          <a:srcRect/>
          <a:stretch>
            <a:fillRect/>
          </a:stretch>
        </p:blipFill>
        <p:spPr bwMode="auto">
          <a:xfrm rot="21384143">
            <a:off x="1124905" y="3256714"/>
            <a:ext cx="3827074" cy="5010150"/>
          </a:xfrm>
          <a:prstGeom prst="rect">
            <a:avLst/>
          </a:prstGeom>
          <a:noFill/>
          <a:ln w="9525">
            <a:noFill/>
            <a:miter lim="800000"/>
            <a:headEnd/>
            <a:tailEnd/>
          </a:ln>
        </p:spPr>
      </p:pic>
      <p:pic>
        <p:nvPicPr>
          <p:cNvPr id="6148" name="Picture 4"/>
          <p:cNvPicPr>
            <a:picLocks noChangeAspect="1" noChangeArrowheads="1"/>
          </p:cNvPicPr>
          <p:nvPr/>
        </p:nvPicPr>
        <p:blipFill>
          <a:blip r:embed="rId6" cstate="print"/>
          <a:srcRect/>
          <a:stretch>
            <a:fillRect/>
          </a:stretch>
        </p:blipFill>
        <p:spPr bwMode="auto">
          <a:xfrm rot="402105">
            <a:off x="4090314" y="4183880"/>
            <a:ext cx="4090988" cy="5043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defRPr/>
            </a:pPr>
            <a:r>
              <a:rPr lang="en-US" dirty="0" smtClean="0"/>
              <a:t>How might this change how you teach History?</a:t>
            </a:r>
            <a:endParaRPr lang="en-US" dirty="0"/>
          </a:p>
        </p:txBody>
      </p:sp>
      <p:pic>
        <p:nvPicPr>
          <p:cNvPr id="45059" name="Content Placeholder 5" descr="people talking.jpg"/>
          <p:cNvPicPr>
            <a:picLocks noGrp="1" noChangeAspect="1"/>
          </p:cNvPicPr>
          <p:nvPr>
            <p:ph idx="1"/>
          </p:nvPr>
        </p:nvPicPr>
        <p:blipFill>
          <a:blip r:embed="rId3" cstate="print"/>
          <a:srcRect/>
          <a:stretch>
            <a:fillRect/>
          </a:stretch>
        </p:blipFill>
        <p:spPr>
          <a:xfrm>
            <a:off x="1790700" y="1798638"/>
            <a:ext cx="5715000" cy="403860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87552" y="454152"/>
            <a:ext cx="7165848" cy="841248"/>
          </a:xfrm>
        </p:spPr>
        <p:txBody>
          <a:bodyPr>
            <a:normAutofit/>
          </a:bodyPr>
          <a:lstStyle/>
          <a:p>
            <a:pPr eaLnBrk="1" fontAlgn="auto" hangingPunct="1">
              <a:spcAft>
                <a:spcPts val="0"/>
              </a:spcAft>
              <a:defRPr/>
            </a:pPr>
            <a:r>
              <a:rPr lang="en-US" dirty="0" smtClean="0"/>
              <a:t>primary v. Secondary sources</a:t>
            </a:r>
            <a:endParaRPr lang="en-US" dirty="0"/>
          </a:p>
        </p:txBody>
      </p:sp>
      <p:sp>
        <p:nvSpPr>
          <p:cNvPr id="4" name="Content Placeholder 3"/>
          <p:cNvSpPr>
            <a:spLocks noGrp="1"/>
          </p:cNvSpPr>
          <p:nvPr>
            <p:ph sz="half" idx="1"/>
          </p:nvPr>
        </p:nvSpPr>
        <p:spPr>
          <a:xfrm>
            <a:off x="76200" y="1447800"/>
            <a:ext cx="4191000" cy="4724400"/>
          </a:xfrm>
        </p:spPr>
        <p:txBody>
          <a:bodyPr>
            <a:normAutofit lnSpcReduction="10000"/>
          </a:bodyPr>
          <a:lstStyle/>
          <a:p>
            <a:pPr eaLnBrk="1" fontAlgn="auto" hangingPunct="1">
              <a:spcAft>
                <a:spcPts val="0"/>
              </a:spcAft>
              <a:buFont typeface="Wingdings 2"/>
              <a:buNone/>
              <a:defRPr/>
            </a:pPr>
            <a:r>
              <a:rPr lang="en-US" sz="3600" b="1" dirty="0" smtClean="0"/>
              <a:t>Primary sources</a:t>
            </a:r>
            <a:r>
              <a:rPr lang="en-US" sz="3600" dirty="0" smtClean="0"/>
              <a:t> </a:t>
            </a:r>
            <a:r>
              <a:rPr lang="en-US" dirty="0" smtClean="0"/>
              <a:t>are the direct evidence of a time and place that you are studying – any material (documents, objects, etc.) that was produced by eyewitnesses  or participants in an event or historical moment under investigation</a:t>
            </a:r>
            <a:endParaRPr lang="en-US" dirty="0"/>
          </a:p>
        </p:txBody>
      </p:sp>
      <p:sp>
        <p:nvSpPr>
          <p:cNvPr id="5" name="Content Placeholder 4"/>
          <p:cNvSpPr>
            <a:spLocks noGrp="1"/>
          </p:cNvSpPr>
          <p:nvPr>
            <p:ph sz="half" idx="2"/>
          </p:nvPr>
        </p:nvSpPr>
        <p:spPr>
          <a:xfrm>
            <a:off x="4343400" y="1447800"/>
            <a:ext cx="4800600" cy="4724400"/>
          </a:xfrm>
        </p:spPr>
        <p:txBody>
          <a:bodyPr>
            <a:normAutofit lnSpcReduction="10000"/>
          </a:bodyPr>
          <a:lstStyle/>
          <a:p>
            <a:pPr eaLnBrk="1" fontAlgn="auto" hangingPunct="1">
              <a:spcAft>
                <a:spcPts val="0"/>
              </a:spcAft>
              <a:buFont typeface="Wingdings 2"/>
              <a:buNone/>
              <a:defRPr/>
            </a:pPr>
            <a:r>
              <a:rPr lang="en-US" sz="3600" b="1" dirty="0" smtClean="0"/>
              <a:t>Secondary sources</a:t>
            </a:r>
            <a:r>
              <a:rPr lang="en-US" dirty="0" smtClean="0"/>
              <a:t>, in contrast, are interpretations – often generated by scholars – that are based upon the examination of multiple primary sources.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0"/>
            <a:ext cx="7391400" cy="990600"/>
          </a:xfrm>
        </p:spPr>
        <p:txBody>
          <a:bodyPr>
            <a:normAutofit/>
          </a:bodyPr>
          <a:lstStyle/>
          <a:p>
            <a:pPr algn="ctr" eaLnBrk="1" fontAlgn="auto" hangingPunct="1">
              <a:spcAft>
                <a:spcPts val="0"/>
              </a:spcAft>
              <a:defRPr/>
            </a:pPr>
            <a:r>
              <a:rPr lang="en-US" dirty="0" smtClean="0"/>
              <a:t>Why Use Primary Sources</a:t>
            </a:r>
            <a:endParaRPr lang="en-US" dirty="0"/>
          </a:p>
        </p:txBody>
      </p:sp>
      <p:pic>
        <p:nvPicPr>
          <p:cNvPr id="47106" name="Picture 2" descr="Window to the past  (1918) Colegio Guadalupe"/>
          <p:cNvPicPr>
            <a:picLocks noChangeAspect="1" noChangeArrowheads="1"/>
          </p:cNvPicPr>
          <p:nvPr/>
        </p:nvPicPr>
        <p:blipFill>
          <a:blip r:embed="rId3" cstate="print"/>
          <a:srcRect/>
          <a:stretch>
            <a:fillRect/>
          </a:stretch>
        </p:blipFill>
        <p:spPr bwMode="auto">
          <a:xfrm>
            <a:off x="4343400" y="3356001"/>
            <a:ext cx="4800600" cy="3501999"/>
          </a:xfrm>
          <a:prstGeom prst="rect">
            <a:avLst/>
          </a:prstGeom>
          <a:noFill/>
        </p:spPr>
      </p:pic>
      <p:sp>
        <p:nvSpPr>
          <p:cNvPr id="6" name="Content Placeholder 5"/>
          <p:cNvSpPr>
            <a:spLocks noGrp="1"/>
          </p:cNvSpPr>
          <p:nvPr>
            <p:ph idx="1"/>
          </p:nvPr>
        </p:nvSpPr>
        <p:spPr>
          <a:xfrm>
            <a:off x="228600" y="990600"/>
            <a:ext cx="8763000" cy="2209800"/>
          </a:xfrm>
        </p:spPr>
        <p:txBody>
          <a:bodyPr lIns="0" tIns="0" rIns="0" bIns="0">
            <a:normAutofit/>
          </a:bodyPr>
          <a:lstStyle/>
          <a:p>
            <a:pPr eaLnBrk="1" fontAlgn="auto" hangingPunct="1">
              <a:spcAft>
                <a:spcPts val="0"/>
              </a:spcAft>
              <a:buFont typeface="Wingdings 2" pitchFamily="18" charset="2"/>
              <a:buNone/>
              <a:defRPr/>
            </a:pPr>
            <a:r>
              <a:rPr lang="en-US" sz="2800" dirty="0" smtClean="0"/>
              <a:t>Primary sources provide a window into the past—unfiltered access to the record of artistic, social, scientific and political thought and achievement during the specific period under study, produced by people who lived during that period.</a:t>
            </a:r>
          </a:p>
        </p:txBody>
      </p:sp>
      <p:sp>
        <p:nvSpPr>
          <p:cNvPr id="8" name="Rectangle 7"/>
          <p:cNvSpPr/>
          <p:nvPr/>
        </p:nvSpPr>
        <p:spPr>
          <a:xfrm>
            <a:off x="152400" y="3048000"/>
            <a:ext cx="4191000" cy="3539430"/>
          </a:xfrm>
          <a:prstGeom prst="rect">
            <a:avLst/>
          </a:prstGeom>
        </p:spPr>
        <p:txBody>
          <a:bodyPr wrap="square">
            <a:spAutoFit/>
          </a:bodyPr>
          <a:lstStyle/>
          <a:p>
            <a:pPr marL="344488" indent="-344488" eaLnBrk="1" fontAlgn="auto" hangingPunct="1">
              <a:spcAft>
                <a:spcPts val="0"/>
              </a:spcAft>
              <a:buFont typeface="Wingdings 2" pitchFamily="18" charset="2"/>
              <a:buNone/>
              <a:defRPr/>
            </a:pPr>
            <a:r>
              <a:rPr lang="en-US" sz="2800" dirty="0" smtClean="0">
                <a:solidFill>
                  <a:schemeClr val="tx2"/>
                </a:solidFill>
                <a:latin typeface="+mn-lt"/>
              </a:rPr>
              <a:t>Bringing young people into close contact with these unique, often profoundly personal, documents and objects can give them a very real sense of what it was like to be alive during a past era.</a:t>
            </a:r>
            <a:endParaRPr lang="en-US" sz="2800" dirty="0">
              <a:solidFill>
                <a:schemeClr val="tx2"/>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dirty="0" smtClean="0"/>
              <a:t>We Should Use Primary Sources to…</a:t>
            </a:r>
            <a:endParaRPr lang="en-US" dirty="0"/>
          </a:p>
        </p:txBody>
      </p:sp>
      <p:sp>
        <p:nvSpPr>
          <p:cNvPr id="21507" name="Content Placeholder 2"/>
          <p:cNvSpPr>
            <a:spLocks noGrp="1"/>
          </p:cNvSpPr>
          <p:nvPr>
            <p:ph idx="1"/>
          </p:nvPr>
        </p:nvSpPr>
        <p:spPr/>
        <p:txBody>
          <a:bodyPr/>
          <a:lstStyle/>
          <a:p>
            <a:pPr marL="514350" indent="-514350" eaLnBrk="1" hangingPunct="1">
              <a:buFont typeface="Wingdings 2" pitchFamily="18" charset="2"/>
              <a:buNone/>
            </a:pPr>
            <a:endParaRPr lang="en-US" b="1" dirty="0" smtClean="0"/>
          </a:p>
          <a:p>
            <a:pPr marL="514350" indent="-514350" eaLnBrk="1" hangingPunct="1">
              <a:buFont typeface="Wingdings 2" pitchFamily="18" charset="2"/>
              <a:buNone/>
            </a:pPr>
            <a:r>
              <a:rPr lang="en-US" dirty="0" smtClean="0"/>
              <a:t>1. Engage students</a:t>
            </a:r>
          </a:p>
          <a:p>
            <a:pPr marL="514350" indent="-514350" eaLnBrk="1" hangingPunct="1">
              <a:buFont typeface="Wingdings 2" pitchFamily="18" charset="2"/>
              <a:buNone/>
            </a:pPr>
            <a:endParaRPr lang="en-US" dirty="0" smtClean="0"/>
          </a:p>
          <a:p>
            <a:pPr marL="514350" indent="-514350" eaLnBrk="1" hangingPunct="1">
              <a:buFont typeface="Wingdings 2" pitchFamily="18" charset="2"/>
              <a:buNone/>
            </a:pPr>
            <a:r>
              <a:rPr lang="en-US" dirty="0" smtClean="0"/>
              <a:t>2. Develop critical thinking skills</a:t>
            </a:r>
          </a:p>
          <a:p>
            <a:pPr marL="514350" indent="-514350" eaLnBrk="1" hangingPunct="1">
              <a:buFont typeface="Wingdings 2" pitchFamily="18" charset="2"/>
              <a:buNone/>
            </a:pPr>
            <a:endParaRPr lang="en-US" dirty="0" smtClean="0"/>
          </a:p>
          <a:p>
            <a:pPr marL="514350" indent="-514350" eaLnBrk="1" hangingPunct="1">
              <a:buFont typeface="Wingdings 2" pitchFamily="18" charset="2"/>
              <a:buNone/>
            </a:pPr>
            <a:r>
              <a:rPr lang="en-US" dirty="0" smtClean="0"/>
              <a:t>3. Construct knowledge</a:t>
            </a:r>
          </a:p>
          <a:p>
            <a:pPr marL="514350" indent="-514350" eaLnBrk="1" hangingPunct="1">
              <a:buFont typeface="Wingdings 2" pitchFamily="18" charset="2"/>
              <a:buNone/>
            </a:pPr>
            <a:endParaRPr lang="en-US" dirty="0" smtClean="0"/>
          </a:p>
          <a:p>
            <a:pPr marL="514350" indent="-514350" eaLnBrk="1" hangingPunct="1">
              <a:buFont typeface="Wingdings 2" pitchFamily="18" charset="2"/>
              <a:buNone/>
            </a:pPr>
            <a:r>
              <a:rPr lang="en-US" dirty="0" smtClean="0"/>
              <a:t>4. Defend a thesis in a historical argument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box(in)">
                                      <p:cBhvr>
                                        <p:cTn id="7" dur="10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7">
                                            <p:txEl>
                                              <p:pRg st="3" end="3"/>
                                            </p:txEl>
                                          </p:spTgt>
                                        </p:tgtEl>
                                        <p:attrNameLst>
                                          <p:attrName>style.visibility</p:attrName>
                                        </p:attrNameLst>
                                      </p:cBhvr>
                                      <p:to>
                                        <p:strVal val="visible"/>
                                      </p:to>
                                    </p:set>
                                    <p:animEffect transition="in" filter="box(in)">
                                      <p:cBhvr>
                                        <p:cTn id="12" dur="1000"/>
                                        <p:tgtEl>
                                          <p:spTgt spid="2150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1507">
                                            <p:txEl>
                                              <p:pRg st="5" end="5"/>
                                            </p:txEl>
                                          </p:spTgt>
                                        </p:tgtEl>
                                        <p:attrNameLst>
                                          <p:attrName>style.visibility</p:attrName>
                                        </p:attrNameLst>
                                      </p:cBhvr>
                                      <p:to>
                                        <p:strVal val="visible"/>
                                      </p:to>
                                    </p:set>
                                    <p:animEffect transition="in" filter="box(in)">
                                      <p:cBhvr>
                                        <p:cTn id="17" dur="1000"/>
                                        <p:tgtEl>
                                          <p:spTgt spid="2150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1507">
                                            <p:txEl>
                                              <p:pRg st="7" end="7"/>
                                            </p:txEl>
                                          </p:spTgt>
                                        </p:tgtEl>
                                        <p:attrNameLst>
                                          <p:attrName>style.visibility</p:attrName>
                                        </p:attrNameLst>
                                      </p:cBhvr>
                                      <p:to>
                                        <p:strVal val="visible"/>
                                      </p:to>
                                    </p:set>
                                    <p:animEffect transition="in" filter="box(in)">
                                      <p:cBhvr>
                                        <p:cTn id="22" dur="1000"/>
                                        <p:tgtEl>
                                          <p:spTgt spid="215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b="1" dirty="0" smtClean="0"/>
              <a:t>Engage students</a:t>
            </a:r>
            <a:endParaRPr lang="en-US" dirty="0"/>
          </a:p>
        </p:txBody>
      </p:sp>
      <p:sp>
        <p:nvSpPr>
          <p:cNvPr id="17411" name="Content Placeholder 2"/>
          <p:cNvSpPr>
            <a:spLocks noGrp="1"/>
          </p:cNvSpPr>
          <p:nvPr>
            <p:ph idx="1"/>
          </p:nvPr>
        </p:nvSpPr>
        <p:spPr/>
        <p:txBody>
          <a:bodyPr/>
          <a:lstStyle/>
          <a:p>
            <a:pPr eaLnBrk="1" hangingPunct="1">
              <a:buFont typeface="Wingdings 2" pitchFamily="18" charset="2"/>
              <a:buNone/>
            </a:pPr>
            <a:r>
              <a:rPr lang="en-US" smtClean="0"/>
              <a:t>Primary sources help students relate in a personal way to events of the past and promote a deeper understanding of history as a series of human events.</a:t>
            </a:r>
          </a:p>
          <a:p>
            <a:pPr eaLnBrk="1" hangingPunct="1">
              <a:buFont typeface="Wingdings 2" pitchFamily="18" charset="2"/>
              <a:buNone/>
            </a:pPr>
            <a:r>
              <a:rPr lang="en-US" smtClean="0"/>
              <a:t>Because primary sources are snippets of history, they encourage students to seek additional evidence through research.</a:t>
            </a:r>
          </a:p>
          <a:p>
            <a:pPr eaLnBrk="1" hangingPunct="1">
              <a:buFont typeface="Wingdings 2" pitchFamily="18" charset="2"/>
              <a:buNone/>
            </a:pPr>
            <a:r>
              <a:rPr lang="en-US" smtClean="0"/>
              <a:t>First-person accounts of events helps make them more real, fostering active reading and response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b="1" dirty="0" smtClean="0"/>
              <a:t>Develop critical thinking skills</a:t>
            </a:r>
            <a:endParaRPr lang="en-US" dirty="0"/>
          </a:p>
        </p:txBody>
      </p:sp>
      <p:sp>
        <p:nvSpPr>
          <p:cNvPr id="18435" name="Content Placeholder 2"/>
          <p:cNvSpPr>
            <a:spLocks noGrp="1"/>
          </p:cNvSpPr>
          <p:nvPr>
            <p:ph idx="1"/>
          </p:nvPr>
        </p:nvSpPr>
        <p:spPr>
          <a:xfrm>
            <a:off x="304800" y="1554163"/>
            <a:ext cx="8686800" cy="4160837"/>
          </a:xfrm>
        </p:spPr>
        <p:txBody>
          <a:bodyPr/>
          <a:lstStyle/>
          <a:p>
            <a:pPr eaLnBrk="1" hangingPunct="1">
              <a:buFont typeface="Wingdings 2" pitchFamily="18" charset="2"/>
              <a:buNone/>
            </a:pPr>
            <a:r>
              <a:rPr lang="en-US" dirty="0" smtClean="0"/>
              <a:t>Many state standards support teaching with primary sources, which require students to be both critical and analytical as they read and examine documents and objects.</a:t>
            </a:r>
          </a:p>
          <a:p>
            <a:pPr eaLnBrk="1" hangingPunct="1">
              <a:buFont typeface="Wingdings 2" pitchFamily="18" charset="2"/>
              <a:buNone/>
            </a:pPr>
            <a:r>
              <a:rPr lang="en-US" dirty="0" smtClean="0"/>
              <a:t>Primary sources are often incomplete and have little context. Students must use prior knowledge and work with multiple primary sources to find patterns.</a:t>
            </a:r>
          </a:p>
        </p:txBody>
      </p:sp>
      <p:pic>
        <p:nvPicPr>
          <p:cNvPr id="40961" name="Picture 1" descr="C:\Users\jowillis\AppData\Local\Microsoft\Windows\Temporary Internet Files\Content.IE5\3NRZSSIV\MC900286456[1].wmf"/>
          <p:cNvPicPr>
            <a:picLocks noChangeAspect="1" noChangeArrowheads="1"/>
          </p:cNvPicPr>
          <p:nvPr/>
        </p:nvPicPr>
        <p:blipFill>
          <a:blip r:embed="rId3" cstate="print"/>
          <a:srcRect/>
          <a:stretch>
            <a:fillRect/>
          </a:stretch>
        </p:blipFill>
        <p:spPr bwMode="auto">
          <a:xfrm>
            <a:off x="7010400" y="5121554"/>
            <a:ext cx="1367028" cy="173644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en-US" b="1" dirty="0" smtClean="0"/>
              <a:t>Develop critical thinking skills</a:t>
            </a:r>
            <a:endParaRPr lang="en-US" dirty="0"/>
          </a:p>
        </p:txBody>
      </p:sp>
      <p:sp>
        <p:nvSpPr>
          <p:cNvPr id="19459" name="Content Placeholder 2"/>
          <p:cNvSpPr>
            <a:spLocks noGrp="1"/>
          </p:cNvSpPr>
          <p:nvPr>
            <p:ph idx="1"/>
          </p:nvPr>
        </p:nvSpPr>
        <p:spPr>
          <a:xfrm>
            <a:off x="228600" y="1219201"/>
            <a:ext cx="8686800" cy="2971800"/>
          </a:xfrm>
        </p:spPr>
        <p:txBody>
          <a:bodyPr/>
          <a:lstStyle/>
          <a:p>
            <a:pPr eaLnBrk="1" hangingPunct="1">
              <a:buFont typeface="Wingdings 2" pitchFamily="18" charset="2"/>
              <a:buNone/>
            </a:pPr>
            <a:r>
              <a:rPr lang="en-US" dirty="0" smtClean="0"/>
              <a:t>In analyzing primary sources, students move from concrete observations and facts to questioning and making inferences about the materials.</a:t>
            </a:r>
          </a:p>
          <a:p>
            <a:pPr eaLnBrk="1" hangingPunct="1">
              <a:buFont typeface="Wingdings 2" pitchFamily="18" charset="2"/>
              <a:buNone/>
            </a:pPr>
            <a:endParaRPr lang="en-US" sz="1000" dirty="0" smtClean="0"/>
          </a:p>
          <a:p>
            <a:pPr eaLnBrk="1" hangingPunct="1">
              <a:buFont typeface="Wingdings 2" pitchFamily="18" charset="2"/>
              <a:buNone/>
            </a:pPr>
            <a:r>
              <a:rPr lang="en-US" dirty="0" smtClean="0"/>
              <a:t>Questions of creator bias, purpose, and point of view may challenge students’ assumptions</a:t>
            </a:r>
          </a:p>
        </p:txBody>
      </p:sp>
      <p:pic>
        <p:nvPicPr>
          <p:cNvPr id="38914" name="Picture 2" descr="http://rack.1.mshcdn.com/media/ZgkyMDEyLzEyLzA1LzI0L3RlY2hyZWFsaXR5LjNRcC5qcGcKcAl0aHVtYgk5NTB4NTM0IwplCWpwZw/73ab1ec5/9aa/-tech-reality-has-a-well-known-liberal-bias--451dbd7189.jpg"/>
          <p:cNvPicPr>
            <a:picLocks noChangeAspect="1" noChangeArrowheads="1"/>
          </p:cNvPicPr>
          <p:nvPr/>
        </p:nvPicPr>
        <p:blipFill>
          <a:blip r:embed="rId3" cstate="print"/>
          <a:srcRect/>
          <a:stretch>
            <a:fillRect/>
          </a:stretch>
        </p:blipFill>
        <p:spPr bwMode="auto">
          <a:xfrm>
            <a:off x="381000" y="4383185"/>
            <a:ext cx="4267200" cy="2398615"/>
          </a:xfrm>
          <a:prstGeom prst="rect">
            <a:avLst/>
          </a:prstGeom>
          <a:noFill/>
        </p:spPr>
      </p:pic>
      <p:pic>
        <p:nvPicPr>
          <p:cNvPr id="38916" name="Picture 4" descr="http://www.morningsidecenter.org/sites/default/files/pictures/old-young%20woman.jpg"/>
          <p:cNvPicPr>
            <a:picLocks noChangeAspect="1" noChangeArrowheads="1"/>
          </p:cNvPicPr>
          <p:nvPr/>
        </p:nvPicPr>
        <p:blipFill>
          <a:blip r:embed="rId4" cstate="print"/>
          <a:srcRect/>
          <a:stretch>
            <a:fillRect/>
          </a:stretch>
        </p:blipFill>
        <p:spPr bwMode="auto">
          <a:xfrm>
            <a:off x="6691281" y="4114800"/>
            <a:ext cx="2147919" cy="2667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6862</TotalTime>
  <Words>3402</Words>
  <Application>Microsoft Office PowerPoint</Application>
  <PresentationFormat>On-screen Show (4:3)</PresentationFormat>
  <Paragraphs>329</Paragraphs>
  <Slides>32</Slides>
  <Notes>30</Notes>
  <HiddenSlides>0</HiddenSlides>
  <MMClips>1</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Trek</vt:lpstr>
      <vt:lpstr>Slide 1</vt:lpstr>
      <vt:lpstr>Slide 2</vt:lpstr>
      <vt:lpstr>What are primary sources and why should we have students use them?</vt:lpstr>
      <vt:lpstr>primary v. Secondary sources</vt:lpstr>
      <vt:lpstr>Why Use Primary Sources</vt:lpstr>
      <vt:lpstr>We Should Use Primary Sources to…</vt:lpstr>
      <vt:lpstr>Engage students</vt:lpstr>
      <vt:lpstr>Develop critical thinking skills</vt:lpstr>
      <vt:lpstr>Develop critical thinking skills</vt:lpstr>
      <vt:lpstr>Construct knowledge</vt:lpstr>
      <vt:lpstr>Construct knowledge</vt:lpstr>
      <vt:lpstr>Construct knowledge</vt:lpstr>
      <vt:lpstr>What Does Common Core Say?</vt:lpstr>
      <vt:lpstr>What Does Common Core Say?</vt:lpstr>
      <vt:lpstr>What Does the State Curriculum Say?</vt:lpstr>
      <vt:lpstr>What Does the C3 Say?</vt:lpstr>
      <vt:lpstr>What Does the C3 Say?</vt:lpstr>
      <vt:lpstr>Let’s look at C3 Frameworks D2, History</vt:lpstr>
      <vt:lpstr>Let’s begin with what Historians do?</vt:lpstr>
      <vt:lpstr>What is the purpose of Historical Investigation?</vt:lpstr>
      <vt:lpstr>What does the Historical Investigation Model look like?</vt:lpstr>
      <vt:lpstr>Compelling Questions…</vt:lpstr>
      <vt:lpstr>Supporting Questions-</vt:lpstr>
      <vt:lpstr>Conduct the Investigation:</vt:lpstr>
      <vt:lpstr>The Heart of the Investigation</vt:lpstr>
      <vt:lpstr>DISCUSSIONS</vt:lpstr>
      <vt:lpstr>Writing historical arguments</vt:lpstr>
      <vt:lpstr>Report Findings:</vt:lpstr>
      <vt:lpstr>Why should teachers use this model?</vt:lpstr>
      <vt:lpstr>Why should teachers use this model?</vt:lpstr>
      <vt:lpstr>Historical invesgtigations</vt:lpstr>
      <vt:lpstr>How might this change how you teach History?</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dolszewski</dc:creator>
  <cp:lastModifiedBy>ckirk</cp:lastModifiedBy>
  <cp:revision>331</cp:revision>
  <dcterms:created xsi:type="dcterms:W3CDTF">2014-04-08T12:33:49Z</dcterms:created>
  <dcterms:modified xsi:type="dcterms:W3CDTF">2014-06-20T18:51:12Z</dcterms:modified>
</cp:coreProperties>
</file>